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Roboto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i5kfAXISeoEYpTr+mMu7bKECCv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81.png"/><Relationship Id="rId13" Type="http://schemas.openxmlformats.org/officeDocument/2006/relationships/image" Target="../media/image91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9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4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88.png"/><Relationship Id="rId8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2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4.png"/><Relationship Id="rId8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31.png"/><Relationship Id="rId13" Type="http://schemas.openxmlformats.org/officeDocument/2006/relationships/image" Target="../media/image37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5" Type="http://schemas.openxmlformats.org/officeDocument/2006/relationships/image" Target="../media/image25.png"/><Relationship Id="rId14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13" Type="http://schemas.openxmlformats.org/officeDocument/2006/relationships/image" Target="../media/image2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Relationship Id="rId14" Type="http://schemas.openxmlformats.org/officeDocument/2006/relationships/image" Target="../media/image34.png"/><Relationship Id="rId5" Type="http://schemas.openxmlformats.org/officeDocument/2006/relationships/image" Target="../media/image50.png"/><Relationship Id="rId6" Type="http://schemas.openxmlformats.org/officeDocument/2006/relationships/image" Target="../media/image33.png"/><Relationship Id="rId7" Type="http://schemas.openxmlformats.org/officeDocument/2006/relationships/image" Target="../media/image45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61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67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85.png"/><Relationship Id="rId13" Type="http://schemas.openxmlformats.org/officeDocument/2006/relationships/image" Target="../media/image3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02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003586" y="1028700"/>
            <a:ext cx="4280829" cy="4280829"/>
          </a:xfrm>
          <a:custGeom>
            <a:rect b="b" l="l" r="r" t="t"/>
            <a:pathLst>
              <a:path extrusionOk="0" h="4280829" w="4280829">
                <a:moveTo>
                  <a:pt x="0" y="0"/>
                </a:moveTo>
                <a:lnTo>
                  <a:pt x="4280828" y="0"/>
                </a:lnTo>
                <a:lnTo>
                  <a:pt x="4280828" y="4280829"/>
                </a:lnTo>
                <a:lnTo>
                  <a:pt x="0" y="4280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5501849" y="5499912"/>
            <a:ext cx="7284302" cy="2385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12" u="none" cap="none" strike="noStrike">
                <a:solidFill>
                  <a:srgbClr val="E6B405"/>
                </a:solidFill>
                <a:latin typeface="Arial"/>
                <a:ea typeface="Arial"/>
                <a:cs typeface="Arial"/>
                <a:sym typeface="Arial"/>
              </a:rPr>
              <a:t>INDUGRIND ALLENOX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6082216" y="6553988"/>
            <a:ext cx="6123569" cy="363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60" u="none" cap="none" strike="noStrike">
                <a:solidFill>
                  <a:srgbClr val="E6B405"/>
                </a:solidFill>
                <a:latin typeface="Arial"/>
                <a:ea typeface="Arial"/>
                <a:cs typeface="Arial"/>
                <a:sym typeface="Arial"/>
              </a:rPr>
              <a:t>FERRAMENTAS ARTESANAIS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3714660" y="0"/>
            <a:ext cx="14572964" cy="13401198"/>
          </a:xfrm>
          <a:custGeom>
            <a:rect b="b" l="l" r="r" t="t"/>
            <a:pathLst>
              <a:path extrusionOk="0" h="17868264" w="19430619">
                <a:moveTo>
                  <a:pt x="0" y="17868264"/>
                </a:moveTo>
                <a:lnTo>
                  <a:pt x="19430619" y="17868264"/>
                </a:lnTo>
                <a:lnTo>
                  <a:pt x="19430619" y="0"/>
                </a:lnTo>
                <a:lnTo>
                  <a:pt x="0" y="0"/>
                </a:lnTo>
                <a:lnTo>
                  <a:pt x="0" y="17868264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0" y="0"/>
            <a:ext cx="3714083" cy="13401198"/>
          </a:xfrm>
          <a:custGeom>
            <a:rect b="b" l="l" r="r" t="t"/>
            <a:pathLst>
              <a:path extrusionOk="0" h="17868264" w="4952111">
                <a:moveTo>
                  <a:pt x="0" y="0"/>
                </a:moveTo>
                <a:lnTo>
                  <a:pt x="4952111" y="0"/>
                </a:lnTo>
                <a:lnTo>
                  <a:pt x="4952111" y="17868264"/>
                </a:lnTo>
                <a:lnTo>
                  <a:pt x="0" y="17868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" r="-6" t="0"/>
            </a:stretch>
          </a:blipFill>
          <a:ln>
            <a:noFill/>
          </a:ln>
        </p:spPr>
      </p:sp>
      <p:sp>
        <p:nvSpPr>
          <p:cNvPr id="382" name="Google Shape;382;p10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383" name="Google Shape;383;p10"/>
          <p:cNvSpPr/>
          <p:nvPr/>
        </p:nvSpPr>
        <p:spPr>
          <a:xfrm>
            <a:off x="15201825" y="1038025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84" name="Google Shape;384;p10"/>
          <p:cNvSpPr txBox="1"/>
          <p:nvPr/>
        </p:nvSpPr>
        <p:spPr>
          <a:xfrm>
            <a:off x="6980899" y="202000"/>
            <a:ext cx="743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Mercado e Oportunidades</a:t>
            </a:r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914220" y="1657260"/>
            <a:ext cx="5300100" cy="4543560"/>
          </a:xfrm>
          <a:custGeom>
            <a:rect b="b" l="l" r="r" t="t"/>
            <a:pathLst>
              <a:path extrusionOk="0" h="4543560" w="5300100">
                <a:moveTo>
                  <a:pt x="0" y="0"/>
                </a:moveTo>
                <a:lnTo>
                  <a:pt x="5300100" y="0"/>
                </a:lnTo>
                <a:lnTo>
                  <a:pt x="5300100" y="4543560"/>
                </a:lnTo>
                <a:lnTo>
                  <a:pt x="0" y="454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0"/>
          <p:cNvSpPr txBox="1"/>
          <p:nvPr/>
        </p:nvSpPr>
        <p:spPr>
          <a:xfrm>
            <a:off x="1887800" y="1968675"/>
            <a:ext cx="322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Mercado Brasileiro</a:t>
            </a: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1295460" y="2562720"/>
            <a:ext cx="433998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O setor industrial de equipamentos de lixamento está em expansão constante no Brasil.</a:t>
            </a:r>
            <a:endParaRPr/>
          </a:p>
        </p:txBody>
      </p:sp>
      <p:sp>
        <p:nvSpPr>
          <p:cNvPr id="388" name="Google Shape;388;p10"/>
          <p:cNvSpPr/>
          <p:nvPr/>
        </p:nvSpPr>
        <p:spPr>
          <a:xfrm>
            <a:off x="1314360" y="3929040"/>
            <a:ext cx="70740" cy="1442340"/>
          </a:xfrm>
          <a:custGeom>
            <a:rect b="b" l="l" r="r" t="t"/>
            <a:pathLst>
              <a:path extrusionOk="0" h="1442340" w="70740">
                <a:moveTo>
                  <a:pt x="0" y="0"/>
                </a:moveTo>
                <a:lnTo>
                  <a:pt x="70740" y="0"/>
                </a:lnTo>
                <a:lnTo>
                  <a:pt x="70740" y="1442340"/>
                </a:lnTo>
                <a:lnTo>
                  <a:pt x="0" y="1442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10"/>
          <p:cNvSpPr txBox="1"/>
          <p:nvPr/>
        </p:nvSpPr>
        <p:spPr>
          <a:xfrm>
            <a:off x="1295460" y="3724065"/>
            <a:ext cx="4544640" cy="2103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3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Mercado global de abrasivos: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R$ 21 bilhões </a:t>
            </a: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até 2024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Crescimento anual médio: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4%</a:t>
            </a:r>
            <a:endParaRPr/>
          </a:p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Indústria moveleira: principal consumidor Demanda crescente por equipamentos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especializados</a:t>
            </a:r>
            <a:endParaRPr/>
          </a:p>
        </p:txBody>
      </p:sp>
      <p:sp>
        <p:nvSpPr>
          <p:cNvPr id="390" name="Google Shape;390;p10"/>
          <p:cNvSpPr txBox="1"/>
          <p:nvPr/>
        </p:nvSpPr>
        <p:spPr>
          <a:xfrm>
            <a:off x="6762960" y="1593030"/>
            <a:ext cx="4741740" cy="502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Tendências do Setor Industrial</a:t>
            </a:r>
            <a:endParaRPr/>
          </a:p>
        </p:txBody>
      </p:sp>
      <p:sp>
        <p:nvSpPr>
          <p:cNvPr id="391" name="Google Shape;391;p10"/>
          <p:cNvSpPr/>
          <p:nvPr/>
        </p:nvSpPr>
        <p:spPr>
          <a:xfrm>
            <a:off x="6786720" y="2343060"/>
            <a:ext cx="5114340" cy="3057480"/>
          </a:xfrm>
          <a:custGeom>
            <a:rect b="b" l="l" r="r" t="t"/>
            <a:pathLst>
              <a:path extrusionOk="0" h="3057480" w="5114340">
                <a:moveTo>
                  <a:pt x="0" y="0"/>
                </a:moveTo>
                <a:lnTo>
                  <a:pt x="5114340" y="0"/>
                </a:lnTo>
                <a:lnTo>
                  <a:pt x="5114340" y="3057480"/>
                </a:lnTo>
                <a:lnTo>
                  <a:pt x="0" y="30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10"/>
          <p:cNvSpPr txBox="1"/>
          <p:nvPr/>
        </p:nvSpPr>
        <p:spPr>
          <a:xfrm>
            <a:off x="7927200" y="2654475"/>
            <a:ext cx="2197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Automação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7163100" y="3248520"/>
            <a:ext cx="4045680" cy="177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Integração de tecnologias avançadas como robótica e IA nos processos de lixamento industrial. Oportunidade para desenvolvimento de produtos semi- autônomos.</a:t>
            </a:r>
            <a:endParaRPr/>
          </a:p>
        </p:txBody>
      </p:sp>
      <p:sp>
        <p:nvSpPr>
          <p:cNvPr id="394" name="Google Shape;394;p10"/>
          <p:cNvSpPr/>
          <p:nvPr/>
        </p:nvSpPr>
        <p:spPr>
          <a:xfrm>
            <a:off x="12244500" y="2343060"/>
            <a:ext cx="5128920" cy="3057480"/>
          </a:xfrm>
          <a:custGeom>
            <a:rect b="b" l="l" r="r" t="t"/>
            <a:pathLst>
              <a:path extrusionOk="0" h="3057480" w="5128920">
                <a:moveTo>
                  <a:pt x="0" y="0"/>
                </a:moveTo>
                <a:lnTo>
                  <a:pt x="5128920" y="0"/>
                </a:lnTo>
                <a:lnTo>
                  <a:pt x="5128920" y="3057480"/>
                </a:lnTo>
                <a:lnTo>
                  <a:pt x="0" y="30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10"/>
          <p:cNvSpPr txBox="1"/>
          <p:nvPr/>
        </p:nvSpPr>
        <p:spPr>
          <a:xfrm>
            <a:off x="13287253" y="2654475"/>
            <a:ext cx="292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Sustentabilidade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12630060" y="3248520"/>
            <a:ext cx="4326480" cy="143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Crescente demanda por soluções eco- friendly com menor consumo energético e redução de resíduos. Sistemas de sucção integrados são diferenciais competitivos.</a:t>
            </a:r>
            <a:endParaRPr/>
          </a:p>
        </p:txBody>
      </p:sp>
      <p:sp>
        <p:nvSpPr>
          <p:cNvPr id="397" name="Google Shape;397;p10"/>
          <p:cNvSpPr/>
          <p:nvPr/>
        </p:nvSpPr>
        <p:spPr>
          <a:xfrm>
            <a:off x="6786720" y="5743440"/>
            <a:ext cx="5114340" cy="3057480"/>
          </a:xfrm>
          <a:custGeom>
            <a:rect b="b" l="l" r="r" t="t"/>
            <a:pathLst>
              <a:path extrusionOk="0" h="3057480" w="5114340">
                <a:moveTo>
                  <a:pt x="0" y="0"/>
                </a:moveTo>
                <a:lnTo>
                  <a:pt x="5114340" y="0"/>
                </a:lnTo>
                <a:lnTo>
                  <a:pt x="5114340" y="3057480"/>
                </a:lnTo>
                <a:lnTo>
                  <a:pt x="0" y="30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10"/>
          <p:cNvSpPr txBox="1"/>
          <p:nvPr/>
        </p:nvSpPr>
        <p:spPr>
          <a:xfrm>
            <a:off x="7820273" y="60548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Versatilidade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7163100" y="6648900"/>
            <a:ext cx="3913380" cy="177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Equipamentos multifuncionais com capacidade de adaptação a diferentes materiais e superfícies. Controle de velocidade e potência variável como requisitos essenciais.</a:t>
            </a:r>
            <a:endParaRPr/>
          </a:p>
        </p:txBody>
      </p:sp>
      <p:sp>
        <p:nvSpPr>
          <p:cNvPr id="400" name="Google Shape;400;p10"/>
          <p:cNvSpPr/>
          <p:nvPr/>
        </p:nvSpPr>
        <p:spPr>
          <a:xfrm>
            <a:off x="12244500" y="5743440"/>
            <a:ext cx="5128920" cy="3057480"/>
          </a:xfrm>
          <a:custGeom>
            <a:rect b="b" l="l" r="r" t="t"/>
            <a:pathLst>
              <a:path extrusionOk="0" h="3057480" w="5128920">
                <a:moveTo>
                  <a:pt x="0" y="0"/>
                </a:moveTo>
                <a:lnTo>
                  <a:pt x="5128920" y="0"/>
                </a:lnTo>
                <a:lnTo>
                  <a:pt x="5128920" y="3057480"/>
                </a:lnTo>
                <a:lnTo>
                  <a:pt x="0" y="30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10"/>
          <p:cNvSpPr txBox="1"/>
          <p:nvPr/>
        </p:nvSpPr>
        <p:spPr>
          <a:xfrm>
            <a:off x="13180327" y="6054850"/>
            <a:ext cx="241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Digitalização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630060" y="6648900"/>
            <a:ext cx="4296240" cy="177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Interfaces digitais para monitoramento de desempenho, manutenção preventiva e coleta de dados operacionais.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Conectividade e recursos IoT em expansão.</a:t>
            </a:r>
            <a:endParaRPr/>
          </a:p>
        </p:txBody>
      </p:sp>
      <p:sp>
        <p:nvSpPr>
          <p:cNvPr id="403" name="Google Shape;403;p10"/>
          <p:cNvSpPr/>
          <p:nvPr/>
        </p:nvSpPr>
        <p:spPr>
          <a:xfrm>
            <a:off x="6786725" y="9258300"/>
            <a:ext cx="10692567" cy="2790207"/>
          </a:xfrm>
          <a:custGeom>
            <a:rect b="b" l="l" r="r" t="t"/>
            <a:pathLst>
              <a:path extrusionOk="0" h="2657340" w="10586700">
                <a:moveTo>
                  <a:pt x="0" y="0"/>
                </a:moveTo>
                <a:lnTo>
                  <a:pt x="10586700" y="0"/>
                </a:lnTo>
                <a:lnTo>
                  <a:pt x="10586700" y="2657340"/>
                </a:lnTo>
                <a:lnTo>
                  <a:pt x="0" y="2657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10"/>
          <p:cNvSpPr txBox="1"/>
          <p:nvPr/>
        </p:nvSpPr>
        <p:spPr>
          <a:xfrm>
            <a:off x="6980900" y="10049275"/>
            <a:ext cx="104922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Oportunidade para InduGrind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 crescente especialização do mercado e demanda por equipamentos de alta qualidade posiciona a InduGrind estrategicamente para expansão. Com nossa expertise em lixadeiras de cinta industriais e processos de fabricação rigorosos, temos potencial para capitalizar o crescimento projetado de 4% ao ano no setor.</a:t>
            </a:r>
            <a:endParaRPr/>
          </a:p>
        </p:txBody>
      </p:sp>
      <p:sp>
        <p:nvSpPr>
          <p:cNvPr id="405" name="Google Shape;405;p10"/>
          <p:cNvSpPr/>
          <p:nvPr/>
        </p:nvSpPr>
        <p:spPr>
          <a:xfrm>
            <a:off x="914220" y="6543720"/>
            <a:ext cx="5300100" cy="3143340"/>
          </a:xfrm>
          <a:custGeom>
            <a:rect b="b" l="l" r="r" t="t"/>
            <a:pathLst>
              <a:path extrusionOk="0" h="3143340" w="5300100">
                <a:moveTo>
                  <a:pt x="0" y="0"/>
                </a:moveTo>
                <a:lnTo>
                  <a:pt x="5300100" y="0"/>
                </a:lnTo>
                <a:lnTo>
                  <a:pt x="5300100" y="3143340"/>
                </a:lnTo>
                <a:lnTo>
                  <a:pt x="0" y="314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0"/>
          <p:cNvSpPr txBox="1"/>
          <p:nvPr/>
        </p:nvSpPr>
        <p:spPr>
          <a:xfrm>
            <a:off x="1409940" y="6674460"/>
            <a:ext cx="436104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Crescimento do Mercado (em bilhões R$)</a:t>
            </a:r>
            <a:endParaRPr/>
          </a:p>
        </p:txBody>
      </p:sp>
      <p:sp>
        <p:nvSpPr>
          <p:cNvPr id="407" name="Google Shape;407;p10"/>
          <p:cNvSpPr/>
          <p:nvPr/>
        </p:nvSpPr>
        <p:spPr>
          <a:xfrm>
            <a:off x="1200420" y="7686900"/>
            <a:ext cx="4771454" cy="2685383"/>
          </a:xfrm>
          <a:custGeom>
            <a:rect b="b" l="l" r="r" t="t"/>
            <a:pathLst>
              <a:path extrusionOk="0" h="3580511" w="6361938">
                <a:moveTo>
                  <a:pt x="0" y="0"/>
                </a:moveTo>
                <a:lnTo>
                  <a:pt x="6361938" y="0"/>
                </a:lnTo>
                <a:lnTo>
                  <a:pt x="6361938" y="3580511"/>
                </a:lnTo>
                <a:lnTo>
                  <a:pt x="0" y="3580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4" l="0" r="0" t="-4"/>
            </a:stretch>
          </a:blipFill>
          <a:ln>
            <a:noFill/>
          </a:ln>
        </p:spPr>
      </p:sp>
      <p:sp>
        <p:nvSpPr>
          <p:cNvPr id="408" name="Google Shape;408;p10"/>
          <p:cNvSpPr/>
          <p:nvPr/>
        </p:nvSpPr>
        <p:spPr>
          <a:xfrm>
            <a:off x="17130960" y="1271592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409" name="Google Shape;409;p10"/>
          <p:cNvSpPr/>
          <p:nvPr/>
        </p:nvSpPr>
        <p:spPr>
          <a:xfrm>
            <a:off x="15844680" y="12630060"/>
            <a:ext cx="2156746" cy="485489"/>
          </a:xfrm>
          <a:custGeom>
            <a:rect b="b" l="l" r="r" t="t"/>
            <a:pathLst>
              <a:path extrusionOk="0" h="647319" w="2875661">
                <a:moveTo>
                  <a:pt x="2809621" y="647319"/>
                </a:moveTo>
                <a:lnTo>
                  <a:pt x="66040" y="647319"/>
                </a:lnTo>
                <a:lnTo>
                  <a:pt x="56261" y="645414"/>
                </a:lnTo>
                <a:lnTo>
                  <a:pt x="1905" y="590931"/>
                </a:lnTo>
                <a:lnTo>
                  <a:pt x="0" y="581279"/>
                </a:lnTo>
                <a:lnTo>
                  <a:pt x="0" y="571119"/>
                </a:lnTo>
                <a:lnTo>
                  <a:pt x="0" y="66040"/>
                </a:lnTo>
                <a:lnTo>
                  <a:pt x="56388" y="1905"/>
                </a:lnTo>
                <a:lnTo>
                  <a:pt x="66040" y="0"/>
                </a:lnTo>
                <a:lnTo>
                  <a:pt x="2809621" y="0"/>
                </a:lnTo>
                <a:lnTo>
                  <a:pt x="2873756" y="56388"/>
                </a:lnTo>
                <a:lnTo>
                  <a:pt x="2875661" y="66040"/>
                </a:lnTo>
                <a:lnTo>
                  <a:pt x="2875661" y="581279"/>
                </a:lnTo>
                <a:lnTo>
                  <a:pt x="2819273" y="645414"/>
                </a:lnTo>
                <a:lnTo>
                  <a:pt x="2809494" y="6473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410" name="Google Shape;410;p10"/>
          <p:cNvSpPr/>
          <p:nvPr/>
        </p:nvSpPr>
        <p:spPr>
          <a:xfrm>
            <a:off x="16016400" y="12773160"/>
            <a:ext cx="199263" cy="199263"/>
          </a:xfrm>
          <a:custGeom>
            <a:rect b="b" l="l" r="r" t="t"/>
            <a:pathLst>
              <a:path extrusionOk="0" h="265684" w="265684">
                <a:moveTo>
                  <a:pt x="0" y="0"/>
                </a:moveTo>
                <a:lnTo>
                  <a:pt x="265684" y="0"/>
                </a:lnTo>
                <a:lnTo>
                  <a:pt x="265684" y="265684"/>
                </a:lnTo>
                <a:lnTo>
                  <a:pt x="0" y="2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10"/>
          <p:cNvSpPr txBox="1"/>
          <p:nvPr/>
        </p:nvSpPr>
        <p:spPr>
          <a:xfrm>
            <a:off x="324000" y="12570420"/>
            <a:ext cx="2417040" cy="47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  <p:sp>
        <p:nvSpPr>
          <p:cNvPr id="412" name="Google Shape;412;p10"/>
          <p:cNvSpPr txBox="1"/>
          <p:nvPr/>
        </p:nvSpPr>
        <p:spPr>
          <a:xfrm>
            <a:off x="16285320" y="12791865"/>
            <a:ext cx="1678860" cy="229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Feito com Ge</a:t>
            </a:r>
            <a:r>
              <a:rPr b="1" i="0" lang="en-US" sz="1500" u="none" cap="none" strike="noStrike">
                <a:solidFill>
                  <a:srgbClr val="111726"/>
                </a:solidFill>
                <a:latin typeface="Roboto"/>
                <a:ea typeface="Roboto"/>
                <a:cs typeface="Roboto"/>
                <a:sym typeface="Roboto"/>
              </a:rPr>
              <a:t>&lt;número&gt;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nsp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₁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₀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"/>
          <p:cNvSpPr/>
          <p:nvPr/>
        </p:nvSpPr>
        <p:spPr>
          <a:xfrm>
            <a:off x="0" y="0"/>
            <a:ext cx="18287619" cy="9943528"/>
          </a:xfrm>
          <a:custGeom>
            <a:rect b="b" l="l" r="r" t="t"/>
            <a:pathLst>
              <a:path extrusionOk="0" h="13258037" w="24383492">
                <a:moveTo>
                  <a:pt x="0" y="13258037"/>
                </a:moveTo>
                <a:lnTo>
                  <a:pt x="24383492" y="13258037"/>
                </a:lnTo>
                <a:lnTo>
                  <a:pt x="24383492" y="0"/>
                </a:lnTo>
                <a:lnTo>
                  <a:pt x="0" y="0"/>
                </a:lnTo>
                <a:lnTo>
                  <a:pt x="0" y="132580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418" name="Google Shape;418;p11"/>
          <p:cNvSpPr/>
          <p:nvPr/>
        </p:nvSpPr>
        <p:spPr>
          <a:xfrm>
            <a:off x="0" y="9944100"/>
            <a:ext cx="18287619" cy="3142774"/>
          </a:xfrm>
          <a:custGeom>
            <a:rect b="b" l="l" r="r" t="t"/>
            <a:pathLst>
              <a:path extrusionOk="0" h="4190365" w="24383492">
                <a:moveTo>
                  <a:pt x="0" y="0"/>
                </a:moveTo>
                <a:lnTo>
                  <a:pt x="24383492" y="0"/>
                </a:lnTo>
                <a:lnTo>
                  <a:pt x="24383492" y="4190365"/>
                </a:lnTo>
                <a:lnTo>
                  <a:pt x="0" y="4190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" l="0" r="0" t="-5"/>
            </a:stretch>
          </a:blip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914220" y="9629820"/>
            <a:ext cx="16458533" cy="1971008"/>
          </a:xfrm>
          <a:custGeom>
            <a:rect b="b" l="l" r="r" t="t"/>
            <a:pathLst>
              <a:path extrusionOk="0" h="2628011" w="21944710">
                <a:moveTo>
                  <a:pt x="21802471" y="2628011"/>
                </a:moveTo>
                <a:lnTo>
                  <a:pt x="142367" y="2628011"/>
                </a:lnTo>
                <a:lnTo>
                  <a:pt x="132461" y="2626995"/>
                </a:lnTo>
                <a:lnTo>
                  <a:pt x="59436" y="2596769"/>
                </a:lnTo>
                <a:lnTo>
                  <a:pt x="7747" y="2524760"/>
                </a:lnTo>
                <a:lnTo>
                  <a:pt x="0" y="2485644"/>
                </a:lnTo>
                <a:lnTo>
                  <a:pt x="0" y="2475611"/>
                </a:lnTo>
                <a:lnTo>
                  <a:pt x="0" y="106807"/>
                </a:lnTo>
                <a:lnTo>
                  <a:pt x="37592" y="38735"/>
                </a:lnTo>
                <a:lnTo>
                  <a:pt x="112903" y="3683"/>
                </a:lnTo>
                <a:lnTo>
                  <a:pt x="142367" y="0"/>
                </a:lnTo>
                <a:lnTo>
                  <a:pt x="21802471" y="0"/>
                </a:lnTo>
                <a:lnTo>
                  <a:pt x="21885402" y="23368"/>
                </a:lnTo>
                <a:lnTo>
                  <a:pt x="21939886" y="84582"/>
                </a:lnTo>
                <a:lnTo>
                  <a:pt x="21944710" y="106680"/>
                </a:lnTo>
                <a:lnTo>
                  <a:pt x="21944710" y="2485644"/>
                </a:lnTo>
                <a:lnTo>
                  <a:pt x="21913469" y="2568575"/>
                </a:lnTo>
                <a:lnTo>
                  <a:pt x="21841333" y="2620137"/>
                </a:lnTo>
                <a:lnTo>
                  <a:pt x="21812123" y="2626868"/>
                </a:lnTo>
                <a:lnTo>
                  <a:pt x="21802217" y="2627884"/>
                </a:lnTo>
                <a:close/>
              </a:path>
            </a:pathLst>
          </a:custGeom>
          <a:solidFill>
            <a:srgbClr val="1D3A8A">
              <a:alpha val="8235"/>
            </a:srgbClr>
          </a:solidFill>
          <a:ln>
            <a:noFill/>
          </a:ln>
        </p:spPr>
      </p:sp>
      <p:grpSp>
        <p:nvGrpSpPr>
          <p:cNvPr id="420" name="Google Shape;420;p11"/>
          <p:cNvGrpSpPr/>
          <p:nvPr/>
        </p:nvGrpSpPr>
        <p:grpSpPr>
          <a:xfrm>
            <a:off x="914760" y="9601200"/>
            <a:ext cx="16457867" cy="105251"/>
            <a:chOff x="0" y="0"/>
            <a:chExt cx="21943822" cy="140335"/>
          </a:xfrm>
        </p:grpSpPr>
        <p:sp>
          <p:nvSpPr>
            <p:cNvPr id="421" name="Google Shape;421;p11"/>
            <p:cNvSpPr/>
            <p:nvPr/>
          </p:nvSpPr>
          <p:spPr>
            <a:xfrm>
              <a:off x="0" y="0"/>
              <a:ext cx="21923756" cy="140335"/>
            </a:xfrm>
            <a:custGeom>
              <a:rect b="b" l="l" r="r" t="t"/>
              <a:pathLst>
                <a:path extrusionOk="0" h="140335" w="21923756">
                  <a:moveTo>
                    <a:pt x="0" y="140335"/>
                  </a:moveTo>
                  <a:lnTo>
                    <a:pt x="25146" y="67437"/>
                  </a:lnTo>
                  <a:lnTo>
                    <a:pt x="93472" y="11557"/>
                  </a:lnTo>
                  <a:lnTo>
                    <a:pt x="151892" y="0"/>
                  </a:lnTo>
                  <a:lnTo>
                    <a:pt x="21791930" y="0"/>
                  </a:lnTo>
                  <a:lnTo>
                    <a:pt x="21876640" y="25527"/>
                  </a:lnTo>
                  <a:lnTo>
                    <a:pt x="21923756" y="75819"/>
                  </a:lnTo>
                  <a:lnTo>
                    <a:pt x="151892" y="75819"/>
                  </a:lnTo>
                  <a:lnTo>
                    <a:pt x="136779" y="76200"/>
                  </a:lnTo>
                  <a:lnTo>
                    <a:pt x="55245" y="93091"/>
                  </a:lnTo>
                  <a:lnTo>
                    <a:pt x="3302" y="132080"/>
                  </a:lnTo>
                  <a:lnTo>
                    <a:pt x="0" y="140335"/>
                  </a:lnTo>
                  <a:close/>
                </a:path>
              </a:pathLst>
            </a:custGeom>
            <a:solidFill>
              <a:srgbClr val="F59D0A"/>
            </a:solidFill>
            <a:ln>
              <a:noFill/>
            </a:ln>
          </p:spPr>
        </p:sp>
        <p:sp>
          <p:nvSpPr>
            <p:cNvPr id="422" name="Google Shape;422;p11"/>
            <p:cNvSpPr/>
            <p:nvPr/>
          </p:nvSpPr>
          <p:spPr>
            <a:xfrm>
              <a:off x="21791930" y="75819"/>
              <a:ext cx="151892" cy="64516"/>
            </a:xfrm>
            <a:custGeom>
              <a:rect b="b" l="l" r="r" t="t"/>
              <a:pathLst>
                <a:path extrusionOk="0" h="64516" w="151892">
                  <a:moveTo>
                    <a:pt x="151892" y="64516"/>
                  </a:moveTo>
                  <a:lnTo>
                    <a:pt x="84708" y="12827"/>
                  </a:lnTo>
                  <a:lnTo>
                    <a:pt x="0" y="0"/>
                  </a:lnTo>
                  <a:lnTo>
                    <a:pt x="131826" y="0"/>
                  </a:lnTo>
                  <a:lnTo>
                    <a:pt x="151638" y="60960"/>
                  </a:lnTo>
                  <a:lnTo>
                    <a:pt x="151765" y="64516"/>
                  </a:lnTo>
                  <a:close/>
                </a:path>
              </a:pathLst>
            </a:custGeom>
            <a:solidFill>
              <a:srgbClr val="F59D0A"/>
            </a:solidFill>
            <a:ln>
              <a:noFill/>
            </a:ln>
          </p:spPr>
        </p:sp>
      </p:grpSp>
      <p:sp>
        <p:nvSpPr>
          <p:cNvPr id="423" name="Google Shape;423;p11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424" name="Google Shape;424;p11"/>
          <p:cNvSpPr/>
          <p:nvPr/>
        </p:nvSpPr>
        <p:spPr>
          <a:xfrm>
            <a:off x="16116300" y="1028700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425" name="Google Shape;425;p11"/>
          <p:cNvSpPr txBox="1"/>
          <p:nvPr/>
        </p:nvSpPr>
        <p:spPr>
          <a:xfrm>
            <a:off x="9360302" y="202525"/>
            <a:ext cx="860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Conclusão e Próximos Passos</a:t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929340" y="1700460"/>
            <a:ext cx="355854" cy="343472"/>
          </a:xfrm>
          <a:custGeom>
            <a:rect b="b" l="l" r="r" t="t"/>
            <a:pathLst>
              <a:path extrusionOk="0" h="457962" w="474472">
                <a:moveTo>
                  <a:pt x="0" y="0"/>
                </a:moveTo>
                <a:lnTo>
                  <a:pt x="474472" y="0"/>
                </a:lnTo>
                <a:lnTo>
                  <a:pt x="474472" y="457962"/>
                </a:lnTo>
                <a:lnTo>
                  <a:pt x="0" y="45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8" l="-264" r="-266" t="0"/>
            </a:stretch>
          </a:blipFill>
          <a:ln>
            <a:noFill/>
          </a:ln>
        </p:spPr>
      </p:sp>
      <p:sp>
        <p:nvSpPr>
          <p:cNvPr id="427" name="Google Shape;427;p11"/>
          <p:cNvSpPr txBox="1"/>
          <p:nvPr/>
        </p:nvSpPr>
        <p:spPr>
          <a:xfrm>
            <a:off x="1395346" y="1593025"/>
            <a:ext cx="56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Diferenciais Competitivos</a:t>
            </a:r>
            <a:endParaRPr/>
          </a:p>
        </p:txBody>
      </p:sp>
      <p:sp>
        <p:nvSpPr>
          <p:cNvPr id="428" name="Google Shape;428;p11"/>
          <p:cNvSpPr/>
          <p:nvPr/>
        </p:nvSpPr>
        <p:spPr>
          <a:xfrm>
            <a:off x="914220" y="2343060"/>
            <a:ext cx="5257440" cy="2457540"/>
          </a:xfrm>
          <a:custGeom>
            <a:rect b="b" l="l" r="r" t="t"/>
            <a:pathLst>
              <a:path extrusionOk="0" h="2457540" w="5257440">
                <a:moveTo>
                  <a:pt x="0" y="0"/>
                </a:moveTo>
                <a:lnTo>
                  <a:pt x="5257440" y="0"/>
                </a:lnTo>
                <a:lnTo>
                  <a:pt x="5257440" y="2457540"/>
                </a:lnTo>
                <a:lnTo>
                  <a:pt x="0" y="245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11"/>
          <p:cNvSpPr txBox="1"/>
          <p:nvPr/>
        </p:nvSpPr>
        <p:spPr>
          <a:xfrm>
            <a:off x="1238220" y="2539275"/>
            <a:ext cx="4632660" cy="194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Qualidade Superior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Lixadeiras de cinta com motor potente de até 4KW e controle preciso de velocidade, garantindo acabamento perfeito em cada projeto.</a:t>
            </a:r>
            <a:endParaRPr/>
          </a:p>
        </p:txBody>
      </p:sp>
      <p:sp>
        <p:nvSpPr>
          <p:cNvPr id="430" name="Google Shape;430;p11"/>
          <p:cNvSpPr/>
          <p:nvPr/>
        </p:nvSpPr>
        <p:spPr>
          <a:xfrm>
            <a:off x="6515100" y="2343060"/>
            <a:ext cx="5257440" cy="2457540"/>
          </a:xfrm>
          <a:custGeom>
            <a:rect b="b" l="l" r="r" t="t"/>
            <a:pathLst>
              <a:path extrusionOk="0" h="2457540" w="5257440">
                <a:moveTo>
                  <a:pt x="0" y="0"/>
                </a:moveTo>
                <a:lnTo>
                  <a:pt x="5257440" y="0"/>
                </a:lnTo>
                <a:lnTo>
                  <a:pt x="5257440" y="2457540"/>
                </a:lnTo>
                <a:lnTo>
                  <a:pt x="0" y="245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1"/>
          <p:cNvSpPr txBox="1"/>
          <p:nvPr/>
        </p:nvSpPr>
        <p:spPr>
          <a:xfrm>
            <a:off x="6839100" y="2539275"/>
            <a:ext cx="4498200" cy="16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Equipe Especializada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Profissionais altamente qualificados em cada etapa do processo, desde o design até a entrega do produto final ao cliente.</a:t>
            </a:r>
            <a:endParaRPr/>
          </a:p>
        </p:txBody>
      </p:sp>
      <p:sp>
        <p:nvSpPr>
          <p:cNvPr id="432" name="Google Shape;432;p11"/>
          <p:cNvSpPr/>
          <p:nvPr/>
        </p:nvSpPr>
        <p:spPr>
          <a:xfrm>
            <a:off x="12115980" y="2343060"/>
            <a:ext cx="5257440" cy="2457540"/>
          </a:xfrm>
          <a:custGeom>
            <a:rect b="b" l="l" r="r" t="t"/>
            <a:pathLst>
              <a:path extrusionOk="0" h="2457540" w="5257440">
                <a:moveTo>
                  <a:pt x="0" y="0"/>
                </a:moveTo>
                <a:lnTo>
                  <a:pt x="5257440" y="0"/>
                </a:lnTo>
                <a:lnTo>
                  <a:pt x="5257440" y="2457540"/>
                </a:lnTo>
                <a:lnTo>
                  <a:pt x="0" y="2457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11"/>
          <p:cNvSpPr txBox="1"/>
          <p:nvPr/>
        </p:nvSpPr>
        <p:spPr>
          <a:xfrm>
            <a:off x="12439440" y="2539275"/>
            <a:ext cx="4663980" cy="194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Gestão Integrada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Sistema organizacional que conecta todos os departamentos, garantindo eficiência operacional e rápida resposta às demandas do mercado.</a:t>
            </a:r>
            <a:endParaRPr/>
          </a:p>
        </p:txBody>
      </p:sp>
      <p:sp>
        <p:nvSpPr>
          <p:cNvPr id="434" name="Google Shape;434;p11"/>
          <p:cNvSpPr/>
          <p:nvPr/>
        </p:nvSpPr>
        <p:spPr>
          <a:xfrm>
            <a:off x="913680" y="5300640"/>
            <a:ext cx="342900" cy="342900"/>
          </a:xfrm>
          <a:custGeom>
            <a:rect b="b" l="l" r="r" t="t"/>
            <a:pathLst>
              <a:path extrusionOk="0"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11"/>
          <p:cNvSpPr txBox="1"/>
          <p:nvPr/>
        </p:nvSpPr>
        <p:spPr>
          <a:xfrm>
            <a:off x="1352700" y="5193750"/>
            <a:ext cx="43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Objetivos Futuros</a:t>
            </a:r>
            <a:endParaRPr/>
          </a:p>
        </p:txBody>
      </p:sp>
      <p:sp>
        <p:nvSpPr>
          <p:cNvPr id="436" name="Google Shape;436;p11"/>
          <p:cNvSpPr/>
          <p:nvPr/>
        </p:nvSpPr>
        <p:spPr>
          <a:xfrm>
            <a:off x="13030200" y="5943780"/>
            <a:ext cx="3200040" cy="3200040"/>
          </a:xfrm>
          <a:custGeom>
            <a:rect b="b" l="l" r="r" t="t"/>
            <a:pathLst>
              <a:path extrusionOk="0" h="3200040" w="3200040">
                <a:moveTo>
                  <a:pt x="0" y="0"/>
                </a:moveTo>
                <a:lnTo>
                  <a:pt x="3200040" y="0"/>
                </a:lnTo>
                <a:lnTo>
                  <a:pt x="3200040" y="3200040"/>
                </a:lnTo>
                <a:lnTo>
                  <a:pt x="0" y="3200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11"/>
          <p:cNvSpPr txBox="1"/>
          <p:nvPr/>
        </p:nvSpPr>
        <p:spPr>
          <a:xfrm>
            <a:off x="727575" y="9884900"/>
            <a:ext cx="12133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Vamos construir o futuro juntos!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 InduGrind busca constantemente parcerias estratégicas para impulsionar a inovação e expandir o alcance no mercado de equipamentos industriais.</a:t>
            </a:r>
            <a:endParaRPr/>
          </a:p>
        </p:txBody>
      </p:sp>
      <p:sp>
        <p:nvSpPr>
          <p:cNvPr id="438" name="Google Shape;438;p11"/>
          <p:cNvSpPr/>
          <p:nvPr/>
        </p:nvSpPr>
        <p:spPr>
          <a:xfrm>
            <a:off x="14044860" y="10287000"/>
            <a:ext cx="2985611" cy="685229"/>
          </a:xfrm>
          <a:custGeom>
            <a:rect b="b" l="l" r="r" t="t"/>
            <a:pathLst>
              <a:path extrusionOk="0" h="913638" w="3980815">
                <a:moveTo>
                  <a:pt x="3838448" y="913638"/>
                </a:moveTo>
                <a:lnTo>
                  <a:pt x="142367" y="913638"/>
                </a:lnTo>
                <a:lnTo>
                  <a:pt x="132461" y="912622"/>
                </a:lnTo>
                <a:lnTo>
                  <a:pt x="59436" y="882396"/>
                </a:lnTo>
                <a:lnTo>
                  <a:pt x="7747" y="810387"/>
                </a:lnTo>
                <a:lnTo>
                  <a:pt x="0" y="771398"/>
                </a:lnTo>
                <a:lnTo>
                  <a:pt x="0" y="761365"/>
                </a:lnTo>
                <a:lnTo>
                  <a:pt x="0" y="142240"/>
                </a:lnTo>
                <a:lnTo>
                  <a:pt x="31242" y="59309"/>
                </a:lnTo>
                <a:lnTo>
                  <a:pt x="103251" y="7747"/>
                </a:lnTo>
                <a:lnTo>
                  <a:pt x="142367" y="0"/>
                </a:lnTo>
                <a:lnTo>
                  <a:pt x="3838448" y="0"/>
                </a:lnTo>
                <a:lnTo>
                  <a:pt x="3921379" y="31242"/>
                </a:lnTo>
                <a:lnTo>
                  <a:pt x="3973068" y="103251"/>
                </a:lnTo>
                <a:lnTo>
                  <a:pt x="3980815" y="142240"/>
                </a:lnTo>
                <a:lnTo>
                  <a:pt x="3980815" y="771398"/>
                </a:lnTo>
                <a:lnTo>
                  <a:pt x="3949700" y="854329"/>
                </a:lnTo>
                <a:lnTo>
                  <a:pt x="3877691" y="905891"/>
                </a:lnTo>
                <a:lnTo>
                  <a:pt x="3848481" y="912622"/>
                </a:lnTo>
                <a:lnTo>
                  <a:pt x="3838575" y="913638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439" name="Google Shape;439;p11"/>
          <p:cNvSpPr txBox="1"/>
          <p:nvPr/>
        </p:nvSpPr>
        <p:spPr>
          <a:xfrm>
            <a:off x="14486574" y="10445225"/>
            <a:ext cx="2156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75" u="none" cap="none" strike="noStrike">
                <a:solidFill>
                  <a:srgbClr val="111726"/>
                </a:solidFill>
                <a:latin typeface="Roboto"/>
                <a:ea typeface="Roboto"/>
                <a:cs typeface="Roboto"/>
                <a:sym typeface="Roboto"/>
              </a:rPr>
              <a:t>Entre em contato</a:t>
            </a:r>
            <a:endParaRPr/>
          </a:p>
        </p:txBody>
      </p:sp>
      <p:sp>
        <p:nvSpPr>
          <p:cNvPr id="440" name="Google Shape;440;p11"/>
          <p:cNvSpPr/>
          <p:nvPr/>
        </p:nvSpPr>
        <p:spPr>
          <a:xfrm>
            <a:off x="914220" y="6086340"/>
            <a:ext cx="171164" cy="170593"/>
          </a:xfrm>
          <a:custGeom>
            <a:rect b="b" l="l" r="r" t="t"/>
            <a:pathLst>
              <a:path extrusionOk="0" h="227457" w="228219">
                <a:moveTo>
                  <a:pt x="0" y="0"/>
                </a:moveTo>
                <a:lnTo>
                  <a:pt x="228219" y="0"/>
                </a:lnTo>
                <a:lnTo>
                  <a:pt x="228219" y="227457"/>
                </a:lnTo>
                <a:lnTo>
                  <a:pt x="0" y="2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" l="0" r="-7" t="-157"/>
            </a:stretch>
          </a:blipFill>
          <a:ln>
            <a:noFill/>
          </a:ln>
        </p:spPr>
      </p:sp>
      <p:sp>
        <p:nvSpPr>
          <p:cNvPr id="441" name="Google Shape;441;p11"/>
          <p:cNvSpPr/>
          <p:nvPr/>
        </p:nvSpPr>
        <p:spPr>
          <a:xfrm>
            <a:off x="914220" y="6600960"/>
            <a:ext cx="171164" cy="170593"/>
          </a:xfrm>
          <a:custGeom>
            <a:rect b="b" l="l" r="r" t="t"/>
            <a:pathLst>
              <a:path extrusionOk="0" h="227457" w="228219">
                <a:moveTo>
                  <a:pt x="0" y="0"/>
                </a:moveTo>
                <a:lnTo>
                  <a:pt x="228219" y="0"/>
                </a:lnTo>
                <a:lnTo>
                  <a:pt x="228219" y="227457"/>
                </a:lnTo>
                <a:lnTo>
                  <a:pt x="0" y="2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" l="0" r="-7" t="-157"/>
            </a:stretch>
          </a:blipFill>
          <a:ln>
            <a:noFill/>
          </a:ln>
        </p:spPr>
      </p:sp>
      <p:sp>
        <p:nvSpPr>
          <p:cNvPr id="442" name="Google Shape;442;p11"/>
          <p:cNvSpPr/>
          <p:nvPr/>
        </p:nvSpPr>
        <p:spPr>
          <a:xfrm>
            <a:off x="914220" y="7115040"/>
            <a:ext cx="171164" cy="170593"/>
          </a:xfrm>
          <a:custGeom>
            <a:rect b="b" l="l" r="r" t="t"/>
            <a:pathLst>
              <a:path extrusionOk="0" h="227457" w="228219">
                <a:moveTo>
                  <a:pt x="0" y="0"/>
                </a:moveTo>
                <a:lnTo>
                  <a:pt x="228219" y="0"/>
                </a:lnTo>
                <a:lnTo>
                  <a:pt x="228219" y="227457"/>
                </a:lnTo>
                <a:lnTo>
                  <a:pt x="0" y="2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" l="0" r="-7" t="-157"/>
            </a:stretch>
          </a:blipFill>
          <a:ln>
            <a:noFill/>
          </a:ln>
        </p:spPr>
      </p:sp>
      <p:sp>
        <p:nvSpPr>
          <p:cNvPr id="443" name="Google Shape;443;p11"/>
          <p:cNvSpPr/>
          <p:nvPr/>
        </p:nvSpPr>
        <p:spPr>
          <a:xfrm>
            <a:off x="914220" y="7629660"/>
            <a:ext cx="171164" cy="170593"/>
          </a:xfrm>
          <a:custGeom>
            <a:rect b="b" l="l" r="r" t="t"/>
            <a:pathLst>
              <a:path extrusionOk="0" h="227457" w="228219">
                <a:moveTo>
                  <a:pt x="0" y="0"/>
                </a:moveTo>
                <a:lnTo>
                  <a:pt x="228219" y="0"/>
                </a:lnTo>
                <a:lnTo>
                  <a:pt x="228219" y="227457"/>
                </a:lnTo>
                <a:lnTo>
                  <a:pt x="0" y="2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" l="0" r="-7" t="-157"/>
            </a:stretch>
          </a:blipFill>
          <a:ln>
            <a:noFill/>
          </a:ln>
        </p:spPr>
      </p:sp>
      <p:sp>
        <p:nvSpPr>
          <p:cNvPr id="444" name="Google Shape;444;p11"/>
          <p:cNvSpPr/>
          <p:nvPr/>
        </p:nvSpPr>
        <p:spPr>
          <a:xfrm>
            <a:off x="16373340" y="10542960"/>
            <a:ext cx="200882" cy="173926"/>
          </a:xfrm>
          <a:custGeom>
            <a:rect b="b" l="l" r="r" t="t"/>
            <a:pathLst>
              <a:path extrusionOk="0" h="231902" w="267843">
                <a:moveTo>
                  <a:pt x="0" y="0"/>
                </a:moveTo>
                <a:lnTo>
                  <a:pt x="267843" y="0"/>
                </a:lnTo>
                <a:lnTo>
                  <a:pt x="267843" y="231902"/>
                </a:lnTo>
                <a:lnTo>
                  <a:pt x="0" y="231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545" l="0" r="0" t="-1572"/>
            </a:stretch>
          </a:blipFill>
          <a:ln>
            <a:noFill/>
          </a:ln>
        </p:spPr>
      </p:sp>
      <p:sp>
        <p:nvSpPr>
          <p:cNvPr id="445" name="Google Shape;445;p11"/>
          <p:cNvSpPr/>
          <p:nvPr/>
        </p:nvSpPr>
        <p:spPr>
          <a:xfrm>
            <a:off x="17130960" y="1240164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446" name="Google Shape;446;p11"/>
          <p:cNvSpPr txBox="1"/>
          <p:nvPr/>
        </p:nvSpPr>
        <p:spPr>
          <a:xfrm>
            <a:off x="1352700" y="6256925"/>
            <a:ext cx="112524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Expansão da linha de produtos com novas tecnologias de lixamento e acabamento</a:t>
            </a:r>
            <a:endParaRPr/>
          </a:p>
          <a:p>
            <a:pPr indent="0" lvl="0" marL="0" marR="0" rtl="0" algn="l">
              <a:lnSpc>
                <a:spcPct val="2075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Implementação de sistemas de automação industrial alinhados à Indústria 4.0 Desenvolvimento de soluções com foco em sustentabilidade e menor impacto ambiental Crescimento de participação no mercado nacional e início das exportações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Investimento contínuo em pesquisa e desenvolvimento para inovação em equipamentos industriais</a:t>
            </a:r>
            <a:endParaRPr/>
          </a:p>
        </p:txBody>
      </p:sp>
      <p:sp>
        <p:nvSpPr>
          <p:cNvPr id="447" name="Google Shape;447;p11"/>
          <p:cNvSpPr/>
          <p:nvPr/>
        </p:nvSpPr>
        <p:spPr>
          <a:xfrm>
            <a:off x="914220" y="8143740"/>
            <a:ext cx="171164" cy="170593"/>
          </a:xfrm>
          <a:custGeom>
            <a:rect b="b" l="l" r="r" t="t"/>
            <a:pathLst>
              <a:path extrusionOk="0" h="227457" w="228219">
                <a:moveTo>
                  <a:pt x="0" y="0"/>
                </a:moveTo>
                <a:lnTo>
                  <a:pt x="228219" y="0"/>
                </a:lnTo>
                <a:lnTo>
                  <a:pt x="228219" y="227457"/>
                </a:lnTo>
                <a:lnTo>
                  <a:pt x="0" y="227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" l="0" r="-7" t="-157"/>
            </a:stretch>
          </a:blipFill>
          <a:ln>
            <a:noFill/>
          </a:ln>
        </p:spPr>
      </p:sp>
      <p:sp>
        <p:nvSpPr>
          <p:cNvPr id="448" name="Google Shape;448;p11"/>
          <p:cNvSpPr txBox="1"/>
          <p:nvPr/>
        </p:nvSpPr>
        <p:spPr>
          <a:xfrm>
            <a:off x="324000" y="12256140"/>
            <a:ext cx="2417040" cy="47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02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18287619" cy="10286428"/>
          </a:xfrm>
          <a:custGeom>
            <a:rect b="b" l="l" r="r" t="t"/>
            <a:pathLst>
              <a:path extrusionOk="0" h="13715237" w="24383492">
                <a:moveTo>
                  <a:pt x="24383492" y="13715237"/>
                </a:moveTo>
                <a:lnTo>
                  <a:pt x="0" y="13715237"/>
                </a:lnTo>
                <a:lnTo>
                  <a:pt x="0" y="0"/>
                </a:lnTo>
                <a:lnTo>
                  <a:pt x="24383492" y="0"/>
                </a:lnTo>
                <a:lnTo>
                  <a:pt x="24383492" y="137152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92" name="Google Shape;92;p2"/>
          <p:cNvSpPr/>
          <p:nvPr/>
        </p:nvSpPr>
        <p:spPr>
          <a:xfrm>
            <a:off x="0" y="0"/>
            <a:ext cx="18287619" cy="6104192"/>
          </a:xfrm>
          <a:custGeom>
            <a:rect b="b" l="l" r="r" t="t"/>
            <a:pathLst>
              <a:path extrusionOk="0" h="8138922" w="24383492">
                <a:moveTo>
                  <a:pt x="0" y="0"/>
                </a:moveTo>
                <a:lnTo>
                  <a:pt x="24383492" y="0"/>
                </a:lnTo>
                <a:lnTo>
                  <a:pt x="24383492" y="8138922"/>
                </a:lnTo>
                <a:lnTo>
                  <a:pt x="0" y="8138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" l="0" r="0" t="-28"/>
            </a:stretch>
          </a:blipFill>
          <a:ln>
            <a:noFill/>
          </a:ln>
        </p:spPr>
      </p:sp>
      <p:sp>
        <p:nvSpPr>
          <p:cNvPr id="93" name="Google Shape;93;p2"/>
          <p:cNvSpPr txBox="1"/>
          <p:nvPr/>
        </p:nvSpPr>
        <p:spPr>
          <a:xfrm>
            <a:off x="437940" y="470175"/>
            <a:ext cx="1969920" cy="344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14220360" y="404670"/>
            <a:ext cx="3629340" cy="61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Excelência em Equipamentos Industriais Desde 2020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2245320" y="3155430"/>
            <a:ext cx="13796460" cy="2150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InduGrind: </a:t>
            </a:r>
            <a:r>
              <a:rPr b="1" i="0" lang="en-US" sz="750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Estrutura Organizacional </a:t>
            </a:r>
            <a:r>
              <a:rPr b="1" i="0" lang="en-US" sz="7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 Inovação Industrial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Construindo o futuro da indústria brasileira com equipamentos de alta performance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7039452" y="6920825"/>
            <a:ext cx="1396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Tecnologia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8728026" y="6920825"/>
            <a:ext cx="115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Precisão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0188173" y="6920825"/>
            <a:ext cx="1396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Qualidade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437940" y="9205590"/>
            <a:ext cx="2417040" cy="61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 Agosto 2025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191720" y="6143580"/>
            <a:ext cx="3866400" cy="685260"/>
          </a:xfrm>
          <a:custGeom>
            <a:rect b="b" l="l" r="r" t="t"/>
            <a:pathLst>
              <a:path extrusionOk="0" h="685260" w="3866400">
                <a:moveTo>
                  <a:pt x="0" y="0"/>
                </a:moveTo>
                <a:lnTo>
                  <a:pt x="3866400" y="0"/>
                </a:lnTo>
                <a:lnTo>
                  <a:pt x="3866400" y="685260"/>
                </a:lnTo>
                <a:lnTo>
                  <a:pt x="0" y="685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6630380" y="9561780"/>
            <a:ext cx="249460" cy="249460"/>
          </a:xfrm>
          <a:custGeom>
            <a:rect b="b" l="l" r="r" t="t"/>
            <a:pathLst>
              <a:path extrusionOk="0" h="332613" w="332613">
                <a:moveTo>
                  <a:pt x="0" y="0"/>
                </a:moveTo>
                <a:lnTo>
                  <a:pt x="332613" y="0"/>
                </a:lnTo>
                <a:lnTo>
                  <a:pt x="332613" y="332613"/>
                </a:lnTo>
                <a:lnTo>
                  <a:pt x="0" y="332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" l="0" r="-6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7102340" y="9561780"/>
            <a:ext cx="249460" cy="249460"/>
          </a:xfrm>
          <a:custGeom>
            <a:rect b="b" l="l" r="r" t="t"/>
            <a:pathLst>
              <a:path extrusionOk="0" h="332613" w="332613">
                <a:moveTo>
                  <a:pt x="0" y="0"/>
                </a:moveTo>
                <a:lnTo>
                  <a:pt x="332613" y="0"/>
                </a:lnTo>
                <a:lnTo>
                  <a:pt x="332613" y="332613"/>
                </a:lnTo>
                <a:lnTo>
                  <a:pt x="0" y="332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" l="0" r="-6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17588340" y="9561780"/>
            <a:ext cx="248983" cy="249460"/>
          </a:xfrm>
          <a:custGeom>
            <a:rect b="b" l="l" r="r" t="t"/>
            <a:pathLst>
              <a:path extrusionOk="0" h="332613" w="331978">
                <a:moveTo>
                  <a:pt x="0" y="0"/>
                </a:moveTo>
                <a:lnTo>
                  <a:pt x="331978" y="0"/>
                </a:lnTo>
                <a:lnTo>
                  <a:pt x="331978" y="332613"/>
                </a:lnTo>
                <a:lnTo>
                  <a:pt x="0" y="332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" l="-107" r="-8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188" y="-7525"/>
            <a:ext cx="18287619" cy="10286428"/>
          </a:xfrm>
          <a:custGeom>
            <a:rect b="b" l="l" r="r" t="t"/>
            <a:pathLst>
              <a:path extrusionOk="0" h="13715237" w="24383492">
                <a:moveTo>
                  <a:pt x="24383492" y="13715237"/>
                </a:moveTo>
                <a:lnTo>
                  <a:pt x="0" y="13715237"/>
                </a:lnTo>
                <a:lnTo>
                  <a:pt x="0" y="0"/>
                </a:lnTo>
                <a:lnTo>
                  <a:pt x="24383492" y="0"/>
                </a:lnTo>
                <a:lnTo>
                  <a:pt x="24383492" y="137152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109" name="Google Shape;109;p3"/>
          <p:cNvSpPr/>
          <p:nvPr/>
        </p:nvSpPr>
        <p:spPr>
          <a:xfrm>
            <a:off x="0" y="0"/>
            <a:ext cx="4506421" cy="10286428"/>
          </a:xfrm>
          <a:custGeom>
            <a:rect b="b" l="l" r="r" t="t"/>
            <a:pathLst>
              <a:path extrusionOk="0" h="13715237" w="4952111">
                <a:moveTo>
                  <a:pt x="0" y="0"/>
                </a:moveTo>
                <a:lnTo>
                  <a:pt x="4952111" y="0"/>
                </a:lnTo>
                <a:lnTo>
                  <a:pt x="4952111" y="13715237"/>
                </a:lnTo>
                <a:lnTo>
                  <a:pt x="0" y="1371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110" name="Google Shape;110;p3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8573725" y="1022550"/>
            <a:ext cx="6033783" cy="9823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112" name="Google Shape;112;p3"/>
          <p:cNvSpPr txBox="1"/>
          <p:nvPr/>
        </p:nvSpPr>
        <p:spPr>
          <a:xfrm>
            <a:off x="8396750" y="216300"/>
            <a:ext cx="6840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Visão Geral da Empresa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608597" y="3371760"/>
            <a:ext cx="1999620" cy="1999620"/>
          </a:xfrm>
          <a:custGeom>
            <a:rect b="b" l="l" r="r" t="t"/>
            <a:pathLst>
              <a:path extrusionOk="0" h="1999620" w="1999620">
                <a:moveTo>
                  <a:pt x="0" y="0"/>
                </a:moveTo>
                <a:lnTo>
                  <a:pt x="1999620" y="0"/>
                </a:lnTo>
                <a:lnTo>
                  <a:pt x="1999620" y="1999620"/>
                </a:lnTo>
                <a:lnTo>
                  <a:pt x="0" y="1999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 txBox="1"/>
          <p:nvPr/>
        </p:nvSpPr>
        <p:spPr>
          <a:xfrm>
            <a:off x="471948" y="5336850"/>
            <a:ext cx="41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Cérebro da Empresa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430750" y="5993350"/>
            <a:ext cx="32832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Núcleo da eficiência organizacional que impulsiona todas as operações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5457780" y="26859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 txBox="1"/>
          <p:nvPr/>
        </p:nvSpPr>
        <p:spPr>
          <a:xfrm>
            <a:off x="6442752" y="2997375"/>
            <a:ext cx="3990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Integração de Informações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5839020" y="3593040"/>
            <a:ext cx="4850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Centraliza e analisa dados de todas as áreas, permitindo visão holística do negócio e tomada de decisão baseada em evidências.</a:t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11587320" y="26859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 txBox="1"/>
          <p:nvPr/>
        </p:nvSpPr>
        <p:spPr>
          <a:xfrm>
            <a:off x="12625200" y="2997375"/>
            <a:ext cx="4302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Tomada de Decisões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1968020" y="3593040"/>
            <a:ext cx="506088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Inicia ações estratégicas que determinam o rumo da empresa, garantindo agilidade e precisão nos momentos críticos.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5457780" y="540054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 txBox="1"/>
          <p:nvPr/>
        </p:nvSpPr>
        <p:spPr>
          <a:xfrm>
            <a:off x="6496200" y="5711950"/>
            <a:ext cx="364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Gestão Estratégica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5839020" y="6307620"/>
            <a:ext cx="4594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Garante sucesso a longo prazo através de planejamento estratégico, monitoramento de KPIs e alinhamento de objetivos.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1587320" y="540054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 txBox="1"/>
          <p:nvPr/>
        </p:nvSpPr>
        <p:spPr>
          <a:xfrm>
            <a:off x="12625200" y="5711950"/>
            <a:ext cx="4505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Crescimento e Sustentabilidade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1968020" y="6307620"/>
            <a:ext cx="495936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Equilibra expansão de mercado com responsabilidade econômica, social e ambiental, garantindo o futuro do negócio.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922865" y="3686028"/>
            <a:ext cx="1371060" cy="1371060"/>
          </a:xfrm>
          <a:custGeom>
            <a:rect b="b" l="l" r="r" t="t"/>
            <a:pathLst>
              <a:path extrusionOk="0" h="1371060" w="1371060">
                <a:moveTo>
                  <a:pt x="0" y="0"/>
                </a:moveTo>
                <a:lnTo>
                  <a:pt x="1371060" y="0"/>
                </a:lnTo>
                <a:lnTo>
                  <a:pt x="1371060" y="1371060"/>
                </a:lnTo>
                <a:lnTo>
                  <a:pt x="0" y="137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3"/>
          <p:cNvSpPr/>
          <p:nvPr/>
        </p:nvSpPr>
        <p:spPr>
          <a:xfrm>
            <a:off x="17130960" y="960120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>
            <a:off x="15844680" y="9515340"/>
            <a:ext cx="2156746" cy="485489"/>
          </a:xfrm>
          <a:custGeom>
            <a:rect b="b" l="l" r="r" t="t"/>
            <a:pathLst>
              <a:path extrusionOk="0" h="647319" w="2875661">
                <a:moveTo>
                  <a:pt x="2809621" y="647319"/>
                </a:moveTo>
                <a:lnTo>
                  <a:pt x="66040" y="647319"/>
                </a:lnTo>
                <a:lnTo>
                  <a:pt x="56261" y="645414"/>
                </a:lnTo>
                <a:lnTo>
                  <a:pt x="1905" y="590931"/>
                </a:lnTo>
                <a:lnTo>
                  <a:pt x="0" y="581279"/>
                </a:lnTo>
                <a:lnTo>
                  <a:pt x="0" y="571119"/>
                </a:lnTo>
                <a:lnTo>
                  <a:pt x="0" y="66040"/>
                </a:lnTo>
                <a:lnTo>
                  <a:pt x="56388" y="1905"/>
                </a:lnTo>
                <a:lnTo>
                  <a:pt x="66040" y="0"/>
                </a:lnTo>
                <a:lnTo>
                  <a:pt x="2809621" y="0"/>
                </a:lnTo>
                <a:lnTo>
                  <a:pt x="2873756" y="56388"/>
                </a:lnTo>
                <a:lnTo>
                  <a:pt x="2875661" y="66040"/>
                </a:lnTo>
                <a:lnTo>
                  <a:pt x="2875661" y="581279"/>
                </a:lnTo>
                <a:lnTo>
                  <a:pt x="2819273" y="645414"/>
                </a:lnTo>
                <a:lnTo>
                  <a:pt x="2809494" y="6473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16016400" y="9658440"/>
            <a:ext cx="199263" cy="199263"/>
          </a:xfrm>
          <a:custGeom>
            <a:rect b="b" l="l" r="r" t="t"/>
            <a:pathLst>
              <a:path extrusionOk="0" h="265684" w="265684">
                <a:moveTo>
                  <a:pt x="0" y="0"/>
                </a:moveTo>
                <a:lnTo>
                  <a:pt x="265684" y="0"/>
                </a:lnTo>
                <a:lnTo>
                  <a:pt x="265684" y="265684"/>
                </a:lnTo>
                <a:lnTo>
                  <a:pt x="0" y="26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 txBox="1"/>
          <p:nvPr/>
        </p:nvSpPr>
        <p:spPr>
          <a:xfrm>
            <a:off x="324000" y="9455700"/>
            <a:ext cx="241704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16285320" y="9675525"/>
            <a:ext cx="1678860" cy="23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Feito com Ge</a:t>
            </a:r>
            <a:r>
              <a:rPr b="1" i="0" lang="en-US" sz="1500" u="none" cap="none" strike="noStrike">
                <a:solidFill>
                  <a:srgbClr val="111726"/>
                </a:solidFill>
                <a:latin typeface="Roboto"/>
                <a:ea typeface="Roboto"/>
                <a:cs typeface="Roboto"/>
                <a:sym typeface="Roboto"/>
              </a:rPr>
              <a:t>&lt;número&gt;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nsp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₁</a:t>
            </a:r>
            <a:r>
              <a:rPr b="0" i="0" lang="en-US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₀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0"/>
            <a:ext cx="18287619" cy="10286428"/>
          </a:xfrm>
          <a:custGeom>
            <a:rect b="b" l="l" r="r" t="t"/>
            <a:pathLst>
              <a:path extrusionOk="0" h="13715237" w="24383492">
                <a:moveTo>
                  <a:pt x="24383492" y="13715237"/>
                </a:moveTo>
                <a:lnTo>
                  <a:pt x="0" y="13715237"/>
                </a:lnTo>
                <a:lnTo>
                  <a:pt x="0" y="0"/>
                </a:lnTo>
                <a:lnTo>
                  <a:pt x="24383492" y="0"/>
                </a:lnTo>
                <a:lnTo>
                  <a:pt x="24383492" y="137152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139" name="Google Shape;139;p4"/>
          <p:cNvSpPr/>
          <p:nvPr/>
        </p:nvSpPr>
        <p:spPr>
          <a:xfrm>
            <a:off x="0" y="0"/>
            <a:ext cx="4754027" cy="10286428"/>
          </a:xfrm>
          <a:custGeom>
            <a:rect b="b" l="l" r="r" t="t"/>
            <a:pathLst>
              <a:path extrusionOk="0" h="13715237" w="4952111">
                <a:moveTo>
                  <a:pt x="0" y="0"/>
                </a:moveTo>
                <a:lnTo>
                  <a:pt x="4952111" y="0"/>
                </a:lnTo>
                <a:lnTo>
                  <a:pt x="4952111" y="13715237"/>
                </a:lnTo>
                <a:lnTo>
                  <a:pt x="0" y="1371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140" name="Google Shape;140;p4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6116300" y="1028700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142" name="Google Shape;142;p4"/>
          <p:cNvSpPr txBox="1"/>
          <p:nvPr/>
        </p:nvSpPr>
        <p:spPr>
          <a:xfrm>
            <a:off x="8124850" y="202000"/>
            <a:ext cx="9839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Estrutura de Liderança e Hierarquia</a:t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4915075" y="1771500"/>
            <a:ext cx="8457480" cy="1655686"/>
          </a:xfrm>
          <a:custGeom>
            <a:rect b="b" l="l" r="r" t="t"/>
            <a:pathLst>
              <a:path extrusionOk="0" h="1742827" w="8457480">
                <a:moveTo>
                  <a:pt x="0" y="0"/>
                </a:moveTo>
                <a:lnTo>
                  <a:pt x="8457480" y="0"/>
                </a:lnTo>
                <a:lnTo>
                  <a:pt x="8457480" y="1742827"/>
                </a:lnTo>
                <a:lnTo>
                  <a:pt x="0" y="1742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4"/>
          <p:cNvSpPr txBox="1"/>
          <p:nvPr/>
        </p:nvSpPr>
        <p:spPr>
          <a:xfrm>
            <a:off x="8124852" y="1982375"/>
            <a:ext cx="2730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Alexander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Dono da Empresa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Visão estratégica e supervisão</a:t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685800" y="4343220"/>
            <a:ext cx="3971163" cy="28099"/>
          </a:xfrm>
          <a:custGeom>
            <a:rect b="b" l="l" r="r" t="t"/>
            <a:pathLst>
              <a:path extrusionOk="0" h="37465" w="5294884">
                <a:moveTo>
                  <a:pt x="5294884" y="37465"/>
                </a:moveTo>
                <a:lnTo>
                  <a:pt x="0" y="37465"/>
                </a:lnTo>
                <a:lnTo>
                  <a:pt x="0" y="0"/>
                </a:lnTo>
                <a:lnTo>
                  <a:pt x="5294884" y="0"/>
                </a:lnTo>
                <a:lnTo>
                  <a:pt x="5294884" y="37465"/>
                </a:lnTo>
                <a:close/>
              </a:path>
            </a:pathLst>
          </a:custGeom>
          <a:solidFill>
            <a:srgbClr val="F59D0A">
              <a:alpha val="48235"/>
            </a:srgbClr>
          </a:solid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842940" y="448632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842940" y="448632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4"/>
          <p:cNvSpPr/>
          <p:nvPr/>
        </p:nvSpPr>
        <p:spPr>
          <a:xfrm>
            <a:off x="986040" y="462888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1099980" y="4773600"/>
            <a:ext cx="288893" cy="224600"/>
          </a:xfrm>
          <a:custGeom>
            <a:rect b="b" l="l" r="r" t="t"/>
            <a:pathLst>
              <a:path extrusionOk="0" h="299466" w="385191">
                <a:moveTo>
                  <a:pt x="0" y="0"/>
                </a:moveTo>
                <a:lnTo>
                  <a:pt x="385191" y="0"/>
                </a:lnTo>
                <a:lnTo>
                  <a:pt x="385191" y="299466"/>
                </a:lnTo>
                <a:lnTo>
                  <a:pt x="0" y="29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59" l="0" r="-1" t="-1440"/>
            </a:stretch>
          </a:blipFill>
          <a:ln>
            <a:noFill/>
          </a:ln>
        </p:spPr>
      </p:sp>
      <p:sp>
        <p:nvSpPr>
          <p:cNvPr id="150" name="Google Shape;150;p4"/>
          <p:cNvSpPr txBox="1"/>
          <p:nvPr/>
        </p:nvSpPr>
        <p:spPr>
          <a:xfrm>
            <a:off x="1946775" y="3860500"/>
            <a:ext cx="1553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Produção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1442350" y="4616650"/>
            <a:ext cx="2730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Wilton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Supervisão de Fabricação</a:t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842940" y="540054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842940" y="540054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986040" y="554364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1113480" y="5671080"/>
            <a:ext cx="259175" cy="259175"/>
          </a:xfrm>
          <a:custGeom>
            <a:rect b="b" l="l" r="r" t="t"/>
            <a:pathLst>
              <a:path extrusionOk="0" h="345567" w="345567">
                <a:moveTo>
                  <a:pt x="0" y="0"/>
                </a:moveTo>
                <a:lnTo>
                  <a:pt x="345567" y="0"/>
                </a:lnTo>
                <a:lnTo>
                  <a:pt x="345567" y="345567"/>
                </a:lnTo>
                <a:lnTo>
                  <a:pt x="0" y="345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156" name="Google Shape;156;p4"/>
          <p:cNvSpPr txBox="1"/>
          <p:nvPr/>
        </p:nvSpPr>
        <p:spPr>
          <a:xfrm>
            <a:off x="1595700" y="5530850"/>
            <a:ext cx="1432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Adeilton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Montagem</a:t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842940" y="631530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842940" y="631530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986040" y="645786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986055" y="6602705"/>
            <a:ext cx="288893" cy="256508"/>
          </a:xfrm>
          <a:custGeom>
            <a:rect b="b" l="l" r="r" t="t"/>
            <a:pathLst>
              <a:path extrusionOk="0" h="342011" w="385191">
                <a:moveTo>
                  <a:pt x="0" y="0"/>
                </a:moveTo>
                <a:lnTo>
                  <a:pt x="385191" y="0"/>
                </a:lnTo>
                <a:lnTo>
                  <a:pt x="385191" y="342011"/>
                </a:lnTo>
                <a:lnTo>
                  <a:pt x="0" y="342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78" l="0" r="-1" t="-683"/>
            </a:stretch>
          </a:blipFill>
          <a:ln>
            <a:noFill/>
          </a:ln>
        </p:spPr>
      </p:sp>
      <p:sp>
        <p:nvSpPr>
          <p:cNvPr id="161" name="Google Shape;161;p4"/>
          <p:cNvSpPr txBox="1"/>
          <p:nvPr/>
        </p:nvSpPr>
        <p:spPr>
          <a:xfrm>
            <a:off x="1595700" y="6445625"/>
            <a:ext cx="1276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Genilda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Suprimentos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5000400" y="4343220"/>
            <a:ext cx="3971163" cy="28099"/>
          </a:xfrm>
          <a:custGeom>
            <a:rect b="b" l="l" r="r" t="t"/>
            <a:pathLst>
              <a:path extrusionOk="0" h="37465" w="5294884">
                <a:moveTo>
                  <a:pt x="5294884" y="37465"/>
                </a:moveTo>
                <a:lnTo>
                  <a:pt x="0" y="37465"/>
                </a:lnTo>
                <a:lnTo>
                  <a:pt x="0" y="0"/>
                </a:lnTo>
                <a:lnTo>
                  <a:pt x="5294884" y="0"/>
                </a:lnTo>
                <a:lnTo>
                  <a:pt x="5294884" y="37465"/>
                </a:lnTo>
                <a:close/>
              </a:path>
            </a:pathLst>
          </a:custGeom>
          <a:solidFill>
            <a:srgbClr val="F59D0A">
              <a:alpha val="48235"/>
            </a:srgbClr>
          </a:solidFill>
          <a:ln>
            <a:noFill/>
          </a:ln>
        </p:spPr>
      </p:sp>
      <p:sp>
        <p:nvSpPr>
          <p:cNvPr id="163" name="Google Shape;163;p4"/>
          <p:cNvSpPr txBox="1"/>
          <p:nvPr/>
        </p:nvSpPr>
        <p:spPr>
          <a:xfrm>
            <a:off x="6387127" y="3860500"/>
            <a:ext cx="182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Qualidade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5157540" y="448632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5157540" y="448632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4"/>
          <p:cNvSpPr/>
          <p:nvPr/>
        </p:nvSpPr>
        <p:spPr>
          <a:xfrm>
            <a:off x="5300640" y="462888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5457780" y="4757940"/>
            <a:ext cx="192215" cy="256508"/>
          </a:xfrm>
          <a:custGeom>
            <a:rect b="b" l="l" r="r" t="t"/>
            <a:pathLst>
              <a:path extrusionOk="0" h="342011" w="256286">
                <a:moveTo>
                  <a:pt x="0" y="0"/>
                </a:moveTo>
                <a:lnTo>
                  <a:pt x="256286" y="0"/>
                </a:lnTo>
                <a:lnTo>
                  <a:pt x="256286" y="342011"/>
                </a:lnTo>
                <a:lnTo>
                  <a:pt x="0" y="342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2" l="-34" r="-47" t="0"/>
            </a:stretch>
          </a:blipFill>
          <a:ln>
            <a:noFill/>
          </a:ln>
        </p:spPr>
      </p:sp>
      <p:sp>
        <p:nvSpPr>
          <p:cNvPr id="168" name="Google Shape;168;p4"/>
          <p:cNvSpPr txBox="1"/>
          <p:nvPr/>
        </p:nvSpPr>
        <p:spPr>
          <a:xfrm>
            <a:off x="5806100" y="4616650"/>
            <a:ext cx="2417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Patrícia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Controle de Qualidade</a:t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9315540" y="4343220"/>
            <a:ext cx="3971163" cy="28099"/>
          </a:xfrm>
          <a:custGeom>
            <a:rect b="b" l="l" r="r" t="t"/>
            <a:pathLst>
              <a:path extrusionOk="0" h="37465" w="5294884">
                <a:moveTo>
                  <a:pt x="5294884" y="37465"/>
                </a:moveTo>
                <a:lnTo>
                  <a:pt x="0" y="37465"/>
                </a:lnTo>
                <a:lnTo>
                  <a:pt x="0" y="0"/>
                </a:lnTo>
                <a:lnTo>
                  <a:pt x="5294884" y="0"/>
                </a:lnTo>
                <a:lnTo>
                  <a:pt x="5294884" y="37465"/>
                </a:lnTo>
                <a:close/>
              </a:path>
            </a:pathLst>
          </a:custGeom>
          <a:solidFill>
            <a:srgbClr val="F59D0A">
              <a:alpha val="48235"/>
            </a:srgbClr>
          </a:solidFill>
          <a:ln>
            <a:noFill/>
          </a:ln>
        </p:spPr>
      </p:sp>
      <p:sp>
        <p:nvSpPr>
          <p:cNvPr id="170" name="Google Shape;170;p4"/>
          <p:cNvSpPr txBox="1"/>
          <p:nvPr/>
        </p:nvSpPr>
        <p:spPr>
          <a:xfrm>
            <a:off x="9859624" y="3834175"/>
            <a:ext cx="283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&amp; Vendas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9472680" y="448632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72" name="Google Shape;172;p4"/>
          <p:cNvSpPr/>
          <p:nvPr/>
        </p:nvSpPr>
        <p:spPr>
          <a:xfrm>
            <a:off x="9472680" y="448632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4"/>
          <p:cNvSpPr/>
          <p:nvPr/>
        </p:nvSpPr>
        <p:spPr>
          <a:xfrm>
            <a:off x="9615240" y="462888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4"/>
          <p:cNvSpPr/>
          <p:nvPr/>
        </p:nvSpPr>
        <p:spPr>
          <a:xfrm>
            <a:off x="9744840" y="4757940"/>
            <a:ext cx="255937" cy="255937"/>
          </a:xfrm>
          <a:custGeom>
            <a:rect b="b" l="l" r="r" t="t"/>
            <a:pathLst>
              <a:path extrusionOk="0" h="341249" w="341249">
                <a:moveTo>
                  <a:pt x="0" y="0"/>
                </a:moveTo>
                <a:lnTo>
                  <a:pt x="341249" y="0"/>
                </a:lnTo>
                <a:lnTo>
                  <a:pt x="341249" y="341249"/>
                </a:lnTo>
                <a:lnTo>
                  <a:pt x="0" y="341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175" name="Google Shape;175;p4"/>
          <p:cNvSpPr txBox="1"/>
          <p:nvPr/>
        </p:nvSpPr>
        <p:spPr>
          <a:xfrm>
            <a:off x="10224900" y="4616650"/>
            <a:ext cx="24663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Maria Socorro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Criação de Conteúdo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9472680" y="540054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77" name="Google Shape;177;p4"/>
          <p:cNvSpPr/>
          <p:nvPr/>
        </p:nvSpPr>
        <p:spPr>
          <a:xfrm>
            <a:off x="9472680" y="540054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4"/>
          <p:cNvSpPr/>
          <p:nvPr/>
        </p:nvSpPr>
        <p:spPr>
          <a:xfrm>
            <a:off x="9615240" y="554364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4"/>
          <p:cNvSpPr/>
          <p:nvPr/>
        </p:nvSpPr>
        <p:spPr>
          <a:xfrm>
            <a:off x="9715680" y="5704020"/>
            <a:ext cx="320802" cy="192215"/>
          </a:xfrm>
          <a:custGeom>
            <a:rect b="b" l="l" r="r" t="t"/>
            <a:pathLst>
              <a:path extrusionOk="0" h="256286" w="427736">
                <a:moveTo>
                  <a:pt x="0" y="0"/>
                </a:moveTo>
                <a:lnTo>
                  <a:pt x="427736" y="0"/>
                </a:lnTo>
                <a:lnTo>
                  <a:pt x="427736" y="256286"/>
                </a:lnTo>
                <a:lnTo>
                  <a:pt x="0" y="256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68" l="0" r="12" t="-55"/>
            </a:stretch>
          </a:blipFill>
          <a:ln>
            <a:noFill/>
          </a:ln>
        </p:spPr>
      </p:sp>
      <p:sp>
        <p:nvSpPr>
          <p:cNvPr id="180" name="Google Shape;180;p4"/>
          <p:cNvSpPr txBox="1"/>
          <p:nvPr/>
        </p:nvSpPr>
        <p:spPr>
          <a:xfrm>
            <a:off x="10224900" y="5530860"/>
            <a:ext cx="916920" cy="52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Lara Julia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Vendas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9472680" y="631530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82" name="Google Shape;182;p4"/>
          <p:cNvSpPr/>
          <p:nvPr/>
        </p:nvSpPr>
        <p:spPr>
          <a:xfrm>
            <a:off x="9472680" y="631530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4"/>
          <p:cNvSpPr/>
          <p:nvPr/>
        </p:nvSpPr>
        <p:spPr>
          <a:xfrm>
            <a:off x="9615240" y="645786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>
            <a:off x="9744300" y="6585300"/>
            <a:ext cx="256508" cy="258127"/>
          </a:xfrm>
          <a:custGeom>
            <a:rect b="b" l="l" r="r" t="t"/>
            <a:pathLst>
              <a:path extrusionOk="0" h="344170" w="342011">
                <a:moveTo>
                  <a:pt x="0" y="0"/>
                </a:moveTo>
                <a:lnTo>
                  <a:pt x="342011" y="0"/>
                </a:lnTo>
                <a:lnTo>
                  <a:pt x="342011" y="344170"/>
                </a:lnTo>
                <a:lnTo>
                  <a:pt x="0" y="344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1" l="-313" r="-311" t="0"/>
            </a:stretch>
          </a:blipFill>
          <a:ln>
            <a:noFill/>
          </a:ln>
        </p:spPr>
      </p:sp>
      <p:sp>
        <p:nvSpPr>
          <p:cNvPr id="185" name="Google Shape;185;p4"/>
          <p:cNvSpPr txBox="1"/>
          <p:nvPr/>
        </p:nvSpPr>
        <p:spPr>
          <a:xfrm>
            <a:off x="10224900" y="6445620"/>
            <a:ext cx="1091880" cy="526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Ranya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Comunicação</a:t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13630140" y="4343220"/>
            <a:ext cx="3971163" cy="28099"/>
          </a:xfrm>
          <a:custGeom>
            <a:rect b="b" l="l" r="r" t="t"/>
            <a:pathLst>
              <a:path extrusionOk="0" h="37465" w="5294884">
                <a:moveTo>
                  <a:pt x="5294884" y="37465"/>
                </a:moveTo>
                <a:lnTo>
                  <a:pt x="0" y="37465"/>
                </a:lnTo>
                <a:lnTo>
                  <a:pt x="0" y="0"/>
                </a:lnTo>
                <a:lnTo>
                  <a:pt x="5294884" y="0"/>
                </a:lnTo>
                <a:lnTo>
                  <a:pt x="5294884" y="37465"/>
                </a:lnTo>
                <a:close/>
              </a:path>
            </a:pathLst>
          </a:custGeom>
          <a:solidFill>
            <a:srgbClr val="F59D0A">
              <a:alpha val="48235"/>
            </a:srgbClr>
          </a:solidFill>
          <a:ln>
            <a:noFill/>
          </a:ln>
        </p:spPr>
      </p:sp>
      <p:sp>
        <p:nvSpPr>
          <p:cNvPr id="187" name="Google Shape;187;p4"/>
          <p:cNvSpPr txBox="1"/>
          <p:nvPr/>
        </p:nvSpPr>
        <p:spPr>
          <a:xfrm>
            <a:off x="14977453" y="3860500"/>
            <a:ext cx="167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Operações</a:t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13787280" y="448632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89" name="Google Shape;189;p4"/>
          <p:cNvSpPr/>
          <p:nvPr/>
        </p:nvSpPr>
        <p:spPr>
          <a:xfrm>
            <a:off x="13787280" y="448632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>
            <a:off x="13930380" y="462888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4"/>
          <p:cNvSpPr/>
          <p:nvPr/>
        </p:nvSpPr>
        <p:spPr>
          <a:xfrm>
            <a:off x="14030280" y="4757940"/>
            <a:ext cx="320802" cy="256508"/>
          </a:xfrm>
          <a:custGeom>
            <a:rect b="b" l="l" r="r" t="t"/>
            <a:pathLst>
              <a:path extrusionOk="0" h="342011" w="427736">
                <a:moveTo>
                  <a:pt x="0" y="0"/>
                </a:moveTo>
                <a:lnTo>
                  <a:pt x="427736" y="0"/>
                </a:lnTo>
                <a:lnTo>
                  <a:pt x="427736" y="342011"/>
                </a:lnTo>
                <a:lnTo>
                  <a:pt x="0" y="342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16" l="0" r="12" t="-19"/>
            </a:stretch>
          </a:blipFill>
          <a:ln>
            <a:noFill/>
          </a:ln>
        </p:spPr>
      </p:sp>
      <p:sp>
        <p:nvSpPr>
          <p:cNvPr id="192" name="Google Shape;192;p4"/>
          <p:cNvSpPr txBox="1"/>
          <p:nvPr/>
        </p:nvSpPr>
        <p:spPr>
          <a:xfrm>
            <a:off x="14540054" y="4616650"/>
            <a:ext cx="18285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 Claudia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Estoque e Envios</a:t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13787280" y="5400540"/>
            <a:ext cx="3656933" cy="799814"/>
          </a:xfrm>
          <a:custGeom>
            <a:rect b="b" l="l" r="r" t="t"/>
            <a:pathLst>
              <a:path extrusionOk="0" h="1066419" w="4875911">
                <a:moveTo>
                  <a:pt x="4723511" y="1066292"/>
                </a:moveTo>
                <a:lnTo>
                  <a:pt x="152400" y="1066292"/>
                </a:lnTo>
                <a:lnTo>
                  <a:pt x="137414" y="1065530"/>
                </a:lnTo>
                <a:lnTo>
                  <a:pt x="55753" y="1031748"/>
                </a:lnTo>
                <a:lnTo>
                  <a:pt x="6477" y="958088"/>
                </a:lnTo>
                <a:lnTo>
                  <a:pt x="0" y="914019"/>
                </a:lnTo>
                <a:lnTo>
                  <a:pt x="0" y="152273"/>
                </a:lnTo>
                <a:lnTo>
                  <a:pt x="25654" y="67691"/>
                </a:lnTo>
                <a:lnTo>
                  <a:pt x="94107" y="11557"/>
                </a:lnTo>
                <a:lnTo>
                  <a:pt x="152400" y="0"/>
                </a:lnTo>
                <a:lnTo>
                  <a:pt x="4723511" y="0"/>
                </a:lnTo>
                <a:lnTo>
                  <a:pt x="4808220" y="25654"/>
                </a:lnTo>
                <a:lnTo>
                  <a:pt x="4864354" y="93980"/>
                </a:lnTo>
                <a:lnTo>
                  <a:pt x="4875911" y="152273"/>
                </a:lnTo>
                <a:lnTo>
                  <a:pt x="4875911" y="914019"/>
                </a:lnTo>
                <a:lnTo>
                  <a:pt x="4850257" y="998728"/>
                </a:lnTo>
                <a:lnTo>
                  <a:pt x="4781804" y="1054862"/>
                </a:lnTo>
                <a:lnTo>
                  <a:pt x="4723511" y="1066419"/>
                </a:lnTo>
                <a:close/>
              </a:path>
            </a:pathLst>
          </a:custGeom>
          <a:solidFill>
            <a:srgbClr val="124073">
              <a:alpha val="8235"/>
            </a:srgbClr>
          </a:solidFill>
          <a:ln>
            <a:noFill/>
          </a:ln>
        </p:spPr>
      </p:sp>
      <p:sp>
        <p:nvSpPr>
          <p:cNvPr id="194" name="Google Shape;194;p4"/>
          <p:cNvSpPr/>
          <p:nvPr/>
        </p:nvSpPr>
        <p:spPr>
          <a:xfrm>
            <a:off x="13787280" y="5400540"/>
            <a:ext cx="3656880" cy="799740"/>
          </a:xfrm>
          <a:custGeom>
            <a:rect b="b" l="l" r="r" t="t"/>
            <a:pathLst>
              <a:path extrusionOk="0" h="799740" w="3656880">
                <a:moveTo>
                  <a:pt x="0" y="0"/>
                </a:moveTo>
                <a:lnTo>
                  <a:pt x="3656880" y="0"/>
                </a:lnTo>
                <a:lnTo>
                  <a:pt x="3656880" y="799740"/>
                </a:lnTo>
                <a:lnTo>
                  <a:pt x="0" y="799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4"/>
          <p:cNvSpPr/>
          <p:nvPr/>
        </p:nvSpPr>
        <p:spPr>
          <a:xfrm>
            <a:off x="13930380" y="5543640"/>
            <a:ext cx="514080" cy="514080"/>
          </a:xfrm>
          <a:custGeom>
            <a:rect b="b" l="l" r="r" t="t"/>
            <a:pathLst>
              <a:path extrusionOk="0" h="514080" w="514080">
                <a:moveTo>
                  <a:pt x="0" y="0"/>
                </a:moveTo>
                <a:lnTo>
                  <a:pt x="514080" y="0"/>
                </a:lnTo>
                <a:lnTo>
                  <a:pt x="514080" y="514080"/>
                </a:lnTo>
                <a:lnTo>
                  <a:pt x="0" y="51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4"/>
          <p:cNvSpPr/>
          <p:nvPr/>
        </p:nvSpPr>
        <p:spPr>
          <a:xfrm>
            <a:off x="14087520" y="5672160"/>
            <a:ext cx="192214" cy="256508"/>
          </a:xfrm>
          <a:custGeom>
            <a:rect b="b" l="l" r="r" t="t"/>
            <a:pathLst>
              <a:path extrusionOk="0" h="342011" w="256286">
                <a:moveTo>
                  <a:pt x="0" y="0"/>
                </a:moveTo>
                <a:lnTo>
                  <a:pt x="256286" y="0"/>
                </a:lnTo>
                <a:lnTo>
                  <a:pt x="256286" y="342011"/>
                </a:lnTo>
                <a:lnTo>
                  <a:pt x="0" y="342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2" l="-34" r="-47" t="0"/>
            </a:stretch>
          </a:blipFill>
          <a:ln>
            <a:noFill/>
          </a:ln>
        </p:spPr>
      </p:sp>
      <p:sp>
        <p:nvSpPr>
          <p:cNvPr id="197" name="Google Shape;197;p4"/>
          <p:cNvSpPr txBox="1"/>
          <p:nvPr/>
        </p:nvSpPr>
        <p:spPr>
          <a:xfrm>
            <a:off x="14540061" y="5530850"/>
            <a:ext cx="1553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Kaylane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Finanças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324000" y="9455700"/>
            <a:ext cx="241704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/>
          <p:nvPr/>
        </p:nvSpPr>
        <p:spPr>
          <a:xfrm>
            <a:off x="3714085" y="0"/>
            <a:ext cx="14572964" cy="10629328"/>
          </a:xfrm>
          <a:custGeom>
            <a:rect b="b" l="l" r="r" t="t"/>
            <a:pathLst>
              <a:path extrusionOk="0" h="14172437" w="19430619">
                <a:moveTo>
                  <a:pt x="0" y="14172437"/>
                </a:moveTo>
                <a:lnTo>
                  <a:pt x="19430619" y="14172437"/>
                </a:lnTo>
                <a:lnTo>
                  <a:pt x="19430619" y="0"/>
                </a:lnTo>
                <a:lnTo>
                  <a:pt x="0" y="0"/>
                </a:lnTo>
                <a:lnTo>
                  <a:pt x="0" y="141724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204" name="Google Shape;204;p5"/>
          <p:cNvSpPr/>
          <p:nvPr/>
        </p:nvSpPr>
        <p:spPr>
          <a:xfrm>
            <a:off x="254338" y="0"/>
            <a:ext cx="3714083" cy="10629328"/>
          </a:xfrm>
          <a:custGeom>
            <a:rect b="b" l="l" r="r" t="t"/>
            <a:pathLst>
              <a:path extrusionOk="0" h="14172437" w="4952111">
                <a:moveTo>
                  <a:pt x="0" y="0"/>
                </a:moveTo>
                <a:lnTo>
                  <a:pt x="4952111" y="0"/>
                </a:lnTo>
                <a:lnTo>
                  <a:pt x="4952111" y="14172437"/>
                </a:lnTo>
                <a:lnTo>
                  <a:pt x="0" y="1417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205" name="Google Shape;205;p5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9096050" y="946275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207" name="Google Shape;207;p5"/>
          <p:cNvSpPr txBox="1"/>
          <p:nvPr/>
        </p:nvSpPr>
        <p:spPr>
          <a:xfrm>
            <a:off x="7804600" y="248525"/>
            <a:ext cx="540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Produto Principal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1111572" y="2880990"/>
            <a:ext cx="1999620" cy="1999620"/>
          </a:xfrm>
          <a:custGeom>
            <a:rect b="b" l="l" r="r" t="t"/>
            <a:pathLst>
              <a:path extrusionOk="0" h="1999620" w="1999620">
                <a:moveTo>
                  <a:pt x="0" y="0"/>
                </a:moveTo>
                <a:lnTo>
                  <a:pt x="1999620" y="0"/>
                </a:lnTo>
                <a:lnTo>
                  <a:pt x="1999620" y="1999620"/>
                </a:lnTo>
                <a:lnTo>
                  <a:pt x="0" y="1999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5"/>
          <p:cNvSpPr txBox="1"/>
          <p:nvPr/>
        </p:nvSpPr>
        <p:spPr>
          <a:xfrm>
            <a:off x="585950" y="5107900"/>
            <a:ext cx="32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Lixadeira de Cinta Industrial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480125" y="6220150"/>
            <a:ext cx="32625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O coração da nossa produção, projetada para máxima eficiência e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659675" y="7469275"/>
            <a:ext cx="2903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durabilidade</a:t>
            </a: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5457780" y="16572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5"/>
          <p:cNvSpPr txBox="1"/>
          <p:nvPr/>
        </p:nvSpPr>
        <p:spPr>
          <a:xfrm>
            <a:off x="6496200" y="1968675"/>
            <a:ext cx="290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Robusto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5839020" y="2562720"/>
            <a:ext cx="487134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Construída com materiais de alta qualidade e engenharia avançada para suportar uso intenso em ambientes industriais exigentes.</a:t>
            </a: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11587320" y="16572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5"/>
          <p:cNvSpPr txBox="1"/>
          <p:nvPr/>
        </p:nvSpPr>
        <p:spPr>
          <a:xfrm>
            <a:off x="12571755" y="1968675"/>
            <a:ext cx="290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Motor Potente</a:t>
            </a:r>
            <a:endParaRPr/>
          </a:p>
        </p:txBody>
      </p:sp>
      <p:sp>
        <p:nvSpPr>
          <p:cNvPr id="217" name="Google Shape;217;p5"/>
          <p:cNvSpPr txBox="1"/>
          <p:nvPr/>
        </p:nvSpPr>
        <p:spPr>
          <a:xfrm>
            <a:off x="11968020" y="2562720"/>
            <a:ext cx="4761180" cy="109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Motor de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4KW </a:t>
            </a: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que garante potência constante mesmo em trabalhos pesados de lixamento industrial.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5457780" y="437184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5"/>
          <p:cNvSpPr txBox="1"/>
          <p:nvPr/>
        </p:nvSpPr>
        <p:spPr>
          <a:xfrm>
            <a:off x="6496200" y="4683250"/>
            <a:ext cx="4214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Velocidade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5839020" y="5277300"/>
            <a:ext cx="4731480" cy="109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Velocidade ajustável de até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33m/s</a:t>
            </a: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, permitindo controle preciso para diferentes materiais e acabamentos.</a:t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>
            <a:off x="11587320" y="437184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5"/>
          <p:cNvSpPr txBox="1"/>
          <p:nvPr/>
        </p:nvSpPr>
        <p:spPr>
          <a:xfrm>
            <a:off x="12625200" y="4683250"/>
            <a:ext cx="304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Versatilidade</a:t>
            </a:r>
            <a:endParaRPr/>
          </a:p>
        </p:txBody>
      </p:sp>
      <p:sp>
        <p:nvSpPr>
          <p:cNvPr id="223" name="Google Shape;223;p5"/>
          <p:cNvSpPr txBox="1"/>
          <p:nvPr/>
        </p:nvSpPr>
        <p:spPr>
          <a:xfrm>
            <a:off x="11968020" y="5277300"/>
            <a:ext cx="4751460" cy="109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Compatível com cintas de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150x2000mm</a:t>
            </a: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, ideal para trabalhos em madeira, metal, plástico e outros materiais.</a:t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4994775" y="7658275"/>
            <a:ext cx="12630014" cy="1485519"/>
          </a:xfrm>
          <a:custGeom>
            <a:rect b="b" l="l" r="r" t="t"/>
            <a:pathLst>
              <a:path extrusionOk="0" h="1980692" w="15886810">
                <a:moveTo>
                  <a:pt x="15744444" y="1980692"/>
                </a:moveTo>
                <a:lnTo>
                  <a:pt x="142367" y="1980692"/>
                </a:lnTo>
                <a:lnTo>
                  <a:pt x="132461" y="1979676"/>
                </a:lnTo>
                <a:lnTo>
                  <a:pt x="59436" y="1949450"/>
                </a:lnTo>
                <a:lnTo>
                  <a:pt x="7747" y="1877441"/>
                </a:lnTo>
                <a:lnTo>
                  <a:pt x="0" y="1838325"/>
                </a:lnTo>
                <a:lnTo>
                  <a:pt x="0" y="1828292"/>
                </a:lnTo>
                <a:lnTo>
                  <a:pt x="0" y="142367"/>
                </a:lnTo>
                <a:lnTo>
                  <a:pt x="31242" y="59436"/>
                </a:lnTo>
                <a:lnTo>
                  <a:pt x="103378" y="7747"/>
                </a:lnTo>
                <a:lnTo>
                  <a:pt x="142367" y="0"/>
                </a:lnTo>
                <a:lnTo>
                  <a:pt x="15744444" y="0"/>
                </a:lnTo>
                <a:lnTo>
                  <a:pt x="15827375" y="31242"/>
                </a:lnTo>
                <a:lnTo>
                  <a:pt x="15879063" y="103251"/>
                </a:lnTo>
                <a:lnTo>
                  <a:pt x="15886810" y="142367"/>
                </a:lnTo>
                <a:lnTo>
                  <a:pt x="15886810" y="1838325"/>
                </a:lnTo>
                <a:lnTo>
                  <a:pt x="15855569" y="1921256"/>
                </a:lnTo>
                <a:lnTo>
                  <a:pt x="15783433" y="1972945"/>
                </a:lnTo>
                <a:lnTo>
                  <a:pt x="15754223" y="1979676"/>
                </a:lnTo>
                <a:lnTo>
                  <a:pt x="15744317" y="1980692"/>
                </a:lnTo>
                <a:close/>
              </a:path>
            </a:pathLst>
          </a:custGeom>
          <a:solidFill>
            <a:srgbClr val="1F2937">
              <a:alpha val="24705"/>
            </a:srgbClr>
          </a:solidFill>
          <a:ln>
            <a:noFill/>
          </a:ln>
        </p:spPr>
      </p:sp>
      <p:sp>
        <p:nvSpPr>
          <p:cNvPr id="225" name="Google Shape;225;p5"/>
          <p:cNvSpPr/>
          <p:nvPr/>
        </p:nvSpPr>
        <p:spPr>
          <a:xfrm>
            <a:off x="5943780" y="7886700"/>
            <a:ext cx="227838" cy="227838"/>
          </a:xfrm>
          <a:custGeom>
            <a:rect b="b" l="l" r="r" t="t"/>
            <a:pathLst>
              <a:path extrusionOk="0" h="303784" w="303784">
                <a:moveTo>
                  <a:pt x="0" y="0"/>
                </a:moveTo>
                <a:lnTo>
                  <a:pt x="303784" y="0"/>
                </a:lnTo>
                <a:lnTo>
                  <a:pt x="303784" y="303784"/>
                </a:lnTo>
                <a:lnTo>
                  <a:pt x="0" y="303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" l="0" r="-16" t="0"/>
            </a:stretch>
          </a:blipFill>
          <a:ln>
            <a:noFill/>
          </a:ln>
        </p:spPr>
      </p:sp>
      <p:sp>
        <p:nvSpPr>
          <p:cNvPr id="226" name="Google Shape;226;p5"/>
          <p:cNvSpPr txBox="1"/>
          <p:nvPr/>
        </p:nvSpPr>
        <p:spPr>
          <a:xfrm>
            <a:off x="5438880" y="7054935"/>
            <a:ext cx="3187620" cy="414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Especificações Técnicas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5781773" y="8134975"/>
            <a:ext cx="714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Peso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45kg</a:t>
            </a: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8372700" y="7886700"/>
            <a:ext cx="227838" cy="227838"/>
          </a:xfrm>
          <a:custGeom>
            <a:rect b="b" l="l" r="r" t="t"/>
            <a:pathLst>
              <a:path extrusionOk="0" h="303784" w="303784">
                <a:moveTo>
                  <a:pt x="0" y="0"/>
                </a:moveTo>
                <a:lnTo>
                  <a:pt x="303784" y="0"/>
                </a:lnTo>
                <a:lnTo>
                  <a:pt x="303784" y="303784"/>
                </a:lnTo>
                <a:lnTo>
                  <a:pt x="0" y="303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6" l="0" r="-16" t="0"/>
            </a:stretch>
          </a:blipFill>
          <a:ln>
            <a:noFill/>
          </a:ln>
        </p:spPr>
      </p:sp>
      <p:sp>
        <p:nvSpPr>
          <p:cNvPr id="229" name="Google Shape;229;p5"/>
          <p:cNvSpPr txBox="1"/>
          <p:nvPr/>
        </p:nvSpPr>
        <p:spPr>
          <a:xfrm>
            <a:off x="7414200" y="8134975"/>
            <a:ext cx="2359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Dimensões do rolete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Ø200mm</a:t>
            </a: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11329740" y="7893720"/>
            <a:ext cx="227838" cy="213836"/>
          </a:xfrm>
          <a:custGeom>
            <a:rect b="b" l="l" r="r" t="t"/>
            <a:pathLst>
              <a:path extrusionOk="0" h="285115" w="303784">
                <a:moveTo>
                  <a:pt x="0" y="0"/>
                </a:moveTo>
                <a:lnTo>
                  <a:pt x="303784" y="0"/>
                </a:lnTo>
                <a:lnTo>
                  <a:pt x="303784" y="285115"/>
                </a:lnTo>
                <a:lnTo>
                  <a:pt x="0" y="285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45" r="-64" t="0"/>
            </a:stretch>
          </a:blipFill>
          <a:ln>
            <a:noFill/>
          </a:ln>
        </p:spPr>
      </p:sp>
      <p:sp>
        <p:nvSpPr>
          <p:cNvPr id="231" name="Google Shape;231;p5"/>
          <p:cNvSpPr txBox="1"/>
          <p:nvPr/>
        </p:nvSpPr>
        <p:spPr>
          <a:xfrm>
            <a:off x="10626648" y="8134975"/>
            <a:ext cx="1969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Ajuste de altura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0-150mm</a:t>
            </a: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13901760" y="7897500"/>
            <a:ext cx="285083" cy="206312"/>
          </a:xfrm>
          <a:custGeom>
            <a:rect b="b" l="l" r="r" t="t"/>
            <a:pathLst>
              <a:path extrusionOk="0" h="275082" w="380111">
                <a:moveTo>
                  <a:pt x="0" y="0"/>
                </a:moveTo>
                <a:lnTo>
                  <a:pt x="380111" y="0"/>
                </a:lnTo>
                <a:lnTo>
                  <a:pt x="380111" y="275082"/>
                </a:lnTo>
                <a:lnTo>
                  <a:pt x="0" y="275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13" l="-1675" r="-1687" t="0"/>
            </a:stretch>
          </a:blipFill>
          <a:ln>
            <a:noFill/>
          </a:ln>
        </p:spPr>
      </p:sp>
      <p:sp>
        <p:nvSpPr>
          <p:cNvPr id="233" name="Google Shape;233;p5"/>
          <p:cNvSpPr txBox="1"/>
          <p:nvPr/>
        </p:nvSpPr>
        <p:spPr>
          <a:xfrm>
            <a:off x="13332046" y="8193800"/>
            <a:ext cx="196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Nível de ruído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&lt;76dB</a:t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16359300" y="7886700"/>
            <a:ext cx="170593" cy="227838"/>
          </a:xfrm>
          <a:custGeom>
            <a:rect b="b" l="l" r="r" t="t"/>
            <a:pathLst>
              <a:path extrusionOk="0" h="303784" w="227457">
                <a:moveTo>
                  <a:pt x="0" y="0"/>
                </a:moveTo>
                <a:lnTo>
                  <a:pt x="227457" y="0"/>
                </a:lnTo>
                <a:lnTo>
                  <a:pt x="227457" y="303784"/>
                </a:lnTo>
                <a:lnTo>
                  <a:pt x="0" y="303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16" l="-78" r="-104" t="0"/>
            </a:stretch>
          </a:blipFill>
          <a:ln>
            <a:noFill/>
          </a:ln>
        </p:spPr>
      </p:sp>
      <p:sp>
        <p:nvSpPr>
          <p:cNvPr id="235" name="Google Shape;235;p5"/>
          <p:cNvSpPr txBox="1"/>
          <p:nvPr/>
        </p:nvSpPr>
        <p:spPr>
          <a:xfrm>
            <a:off x="15840900" y="8134975"/>
            <a:ext cx="1532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Tensão </a:t>
            </a: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220V/380V</a:t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1425840" y="3312195"/>
            <a:ext cx="1371060" cy="1371060"/>
          </a:xfrm>
          <a:custGeom>
            <a:rect b="b" l="l" r="r" t="t"/>
            <a:pathLst>
              <a:path extrusionOk="0" h="1371060" w="1371060">
                <a:moveTo>
                  <a:pt x="0" y="0"/>
                </a:moveTo>
                <a:lnTo>
                  <a:pt x="1371060" y="0"/>
                </a:lnTo>
                <a:lnTo>
                  <a:pt x="1371060" y="1371060"/>
                </a:lnTo>
                <a:lnTo>
                  <a:pt x="0" y="137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 txBox="1"/>
          <p:nvPr/>
        </p:nvSpPr>
        <p:spPr>
          <a:xfrm>
            <a:off x="324000" y="9684300"/>
            <a:ext cx="241704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/>
          <p:nvPr/>
        </p:nvSpPr>
        <p:spPr>
          <a:xfrm>
            <a:off x="3981710" y="0"/>
            <a:ext cx="14572964" cy="10286428"/>
          </a:xfrm>
          <a:custGeom>
            <a:rect b="b" l="l" r="r" t="t"/>
            <a:pathLst>
              <a:path extrusionOk="0" h="13715237" w="19430619">
                <a:moveTo>
                  <a:pt x="0" y="13715237"/>
                </a:moveTo>
                <a:lnTo>
                  <a:pt x="19430619" y="13715237"/>
                </a:lnTo>
                <a:lnTo>
                  <a:pt x="19430619" y="0"/>
                </a:lnTo>
                <a:lnTo>
                  <a:pt x="0" y="0"/>
                </a:lnTo>
                <a:lnTo>
                  <a:pt x="0" y="137152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243" name="Google Shape;243;p6"/>
          <p:cNvSpPr/>
          <p:nvPr/>
        </p:nvSpPr>
        <p:spPr>
          <a:xfrm>
            <a:off x="0" y="0"/>
            <a:ext cx="4357858" cy="10286428"/>
          </a:xfrm>
          <a:custGeom>
            <a:rect b="b" l="l" r="r" t="t"/>
            <a:pathLst>
              <a:path extrusionOk="0" h="13715237" w="4952111">
                <a:moveTo>
                  <a:pt x="0" y="0"/>
                </a:moveTo>
                <a:lnTo>
                  <a:pt x="4952111" y="0"/>
                </a:lnTo>
                <a:lnTo>
                  <a:pt x="4952111" y="13715237"/>
                </a:lnTo>
                <a:lnTo>
                  <a:pt x="0" y="1371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244" name="Google Shape;244;p6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 rot="10800000">
            <a:off x="6689852" y="971633"/>
            <a:ext cx="6564024" cy="149241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246" name="Google Shape;246;p6"/>
          <p:cNvSpPr txBox="1"/>
          <p:nvPr/>
        </p:nvSpPr>
        <p:spPr>
          <a:xfrm>
            <a:off x="6882574" y="202000"/>
            <a:ext cx="760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Processo de Fabricação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>
            <a:off x="6067450" y="1580250"/>
            <a:ext cx="7225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 Aquisição de Peças ao Produto Final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Processo de fabricação da Lixadeira de Cinta Industrial</a:t>
            </a:r>
            <a:endParaRPr/>
          </a:p>
        </p:txBody>
      </p:sp>
      <p:sp>
        <p:nvSpPr>
          <p:cNvPr id="248" name="Google Shape;248;p6"/>
          <p:cNvSpPr/>
          <p:nvPr/>
        </p:nvSpPr>
        <p:spPr>
          <a:xfrm>
            <a:off x="2500200" y="8001180"/>
            <a:ext cx="13315282" cy="799719"/>
          </a:xfrm>
          <a:custGeom>
            <a:rect b="b" l="l" r="r" t="t"/>
            <a:pathLst>
              <a:path extrusionOk="0" h="1066292" w="17753710">
                <a:moveTo>
                  <a:pt x="17611344" y="1066292"/>
                </a:moveTo>
                <a:lnTo>
                  <a:pt x="106807" y="1066292"/>
                </a:lnTo>
                <a:lnTo>
                  <a:pt x="99314" y="1065276"/>
                </a:lnTo>
                <a:lnTo>
                  <a:pt x="28067" y="1014603"/>
                </a:lnTo>
                <a:lnTo>
                  <a:pt x="762" y="933958"/>
                </a:lnTo>
                <a:lnTo>
                  <a:pt x="0" y="924052"/>
                </a:lnTo>
                <a:lnTo>
                  <a:pt x="0" y="914019"/>
                </a:lnTo>
                <a:lnTo>
                  <a:pt x="0" y="142367"/>
                </a:lnTo>
                <a:lnTo>
                  <a:pt x="23368" y="59436"/>
                </a:lnTo>
                <a:lnTo>
                  <a:pt x="84582" y="4826"/>
                </a:lnTo>
                <a:lnTo>
                  <a:pt x="106807" y="0"/>
                </a:lnTo>
                <a:lnTo>
                  <a:pt x="17611344" y="0"/>
                </a:lnTo>
                <a:lnTo>
                  <a:pt x="17694275" y="31242"/>
                </a:lnTo>
                <a:lnTo>
                  <a:pt x="17745963" y="103251"/>
                </a:lnTo>
                <a:lnTo>
                  <a:pt x="17753710" y="142240"/>
                </a:lnTo>
                <a:lnTo>
                  <a:pt x="17753710" y="924052"/>
                </a:lnTo>
                <a:lnTo>
                  <a:pt x="17722469" y="1006983"/>
                </a:lnTo>
                <a:lnTo>
                  <a:pt x="17650333" y="1058545"/>
                </a:lnTo>
                <a:lnTo>
                  <a:pt x="17621123" y="1065276"/>
                </a:lnTo>
                <a:lnTo>
                  <a:pt x="17611217" y="1066292"/>
                </a:lnTo>
                <a:close/>
              </a:path>
            </a:pathLst>
          </a:custGeom>
          <a:solidFill>
            <a:srgbClr val="124073">
              <a:alpha val="1960"/>
            </a:srgbClr>
          </a:solidFill>
          <a:ln>
            <a:noFill/>
          </a:ln>
        </p:spPr>
      </p:sp>
      <p:sp>
        <p:nvSpPr>
          <p:cNvPr id="249" name="Google Shape;249;p6"/>
          <p:cNvSpPr/>
          <p:nvPr/>
        </p:nvSpPr>
        <p:spPr>
          <a:xfrm>
            <a:off x="2471580" y="8001180"/>
            <a:ext cx="105251" cy="798957"/>
          </a:xfrm>
          <a:custGeom>
            <a:rect b="b" l="l" r="r" t="t"/>
            <a:pathLst>
              <a:path extrusionOk="0" h="1065276" w="140335">
                <a:moveTo>
                  <a:pt x="140335" y="1065149"/>
                </a:moveTo>
                <a:lnTo>
                  <a:pt x="67437" y="1040130"/>
                </a:lnTo>
                <a:lnTo>
                  <a:pt x="11557" y="971677"/>
                </a:lnTo>
                <a:lnTo>
                  <a:pt x="0" y="913384"/>
                </a:lnTo>
                <a:lnTo>
                  <a:pt x="0" y="151765"/>
                </a:lnTo>
                <a:lnTo>
                  <a:pt x="25527" y="67183"/>
                </a:lnTo>
                <a:lnTo>
                  <a:pt x="93726" y="11049"/>
                </a:lnTo>
                <a:lnTo>
                  <a:pt x="140335" y="0"/>
                </a:lnTo>
                <a:lnTo>
                  <a:pt x="132080" y="3302"/>
                </a:lnTo>
                <a:lnTo>
                  <a:pt x="113411" y="18796"/>
                </a:lnTo>
                <a:lnTo>
                  <a:pt x="81661" y="93472"/>
                </a:lnTo>
                <a:lnTo>
                  <a:pt x="75946" y="151765"/>
                </a:lnTo>
                <a:lnTo>
                  <a:pt x="75946" y="913384"/>
                </a:lnTo>
                <a:lnTo>
                  <a:pt x="88773" y="998093"/>
                </a:lnTo>
                <a:lnTo>
                  <a:pt x="132080" y="1061974"/>
                </a:lnTo>
                <a:lnTo>
                  <a:pt x="140335" y="1065276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250" name="Google Shape;250;p6"/>
          <p:cNvSpPr/>
          <p:nvPr/>
        </p:nvSpPr>
        <p:spPr>
          <a:xfrm>
            <a:off x="2993220" y="8272260"/>
            <a:ext cx="156591" cy="227838"/>
          </a:xfrm>
          <a:custGeom>
            <a:rect b="b" l="l" r="r" t="t"/>
            <a:pathLst>
              <a:path extrusionOk="0" h="303784" w="208788">
                <a:moveTo>
                  <a:pt x="0" y="0"/>
                </a:moveTo>
                <a:lnTo>
                  <a:pt x="208788" y="0"/>
                </a:lnTo>
                <a:lnTo>
                  <a:pt x="208788" y="303784"/>
                </a:lnTo>
                <a:lnTo>
                  <a:pt x="0" y="303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" l="-20" r="-25" t="0"/>
            </a:stretch>
          </a:blipFill>
          <a:ln>
            <a:noFill/>
          </a:ln>
        </p:spPr>
      </p:sp>
      <p:sp>
        <p:nvSpPr>
          <p:cNvPr id="251" name="Google Shape;251;p6"/>
          <p:cNvSpPr txBox="1"/>
          <p:nvPr/>
        </p:nvSpPr>
        <p:spPr>
          <a:xfrm>
            <a:off x="4572000" y="9155400"/>
            <a:ext cx="13694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Cada etapa do processo é monitorada com rigoroso controle de qualidade para garantir um produto final de excelência</a:t>
            </a: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628050" y="3232125"/>
            <a:ext cx="3711733" cy="4114260"/>
          </a:xfrm>
          <a:custGeom>
            <a:rect b="b" l="l" r="r" t="t"/>
            <a:pathLst>
              <a:path extrusionOk="0" h="4114260" w="3656880">
                <a:moveTo>
                  <a:pt x="0" y="0"/>
                </a:moveTo>
                <a:lnTo>
                  <a:pt x="3656880" y="0"/>
                </a:lnTo>
                <a:lnTo>
                  <a:pt x="3656880" y="4114260"/>
                </a:lnTo>
                <a:lnTo>
                  <a:pt x="0" y="411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6"/>
          <p:cNvSpPr txBox="1"/>
          <p:nvPr/>
        </p:nvSpPr>
        <p:spPr>
          <a:xfrm>
            <a:off x="1270076" y="4468875"/>
            <a:ext cx="2893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Aquisição de Peças</a:t>
            </a:r>
            <a:endParaRPr/>
          </a:p>
        </p:txBody>
      </p:sp>
      <p:sp>
        <p:nvSpPr>
          <p:cNvPr id="254" name="Google Shape;254;p6"/>
          <p:cNvSpPr txBox="1"/>
          <p:nvPr/>
        </p:nvSpPr>
        <p:spPr>
          <a:xfrm>
            <a:off x="2476972" y="5249525"/>
            <a:ext cx="1259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Genilda</a:t>
            </a:r>
            <a:endParaRPr/>
          </a:p>
        </p:txBody>
      </p:sp>
      <p:sp>
        <p:nvSpPr>
          <p:cNvPr id="255" name="Google Shape;255;p6"/>
          <p:cNvSpPr txBox="1"/>
          <p:nvPr/>
        </p:nvSpPr>
        <p:spPr>
          <a:xfrm>
            <a:off x="1411560" y="5676690"/>
            <a:ext cx="2948400" cy="901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Encontra e compra peças de alta qualidade dos fornecedores mais confiáveis do mercado.</a:t>
            </a:r>
            <a:endParaRPr/>
          </a:p>
        </p:txBody>
      </p:sp>
      <p:sp>
        <p:nvSpPr>
          <p:cNvPr id="256" name="Google Shape;256;p6"/>
          <p:cNvSpPr txBox="1"/>
          <p:nvPr/>
        </p:nvSpPr>
        <p:spPr>
          <a:xfrm>
            <a:off x="1438560" y="6739560"/>
            <a:ext cx="2893860" cy="867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9301" lvl="1" marL="37860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Seleção rigorosa de materiais</a:t>
            </a:r>
            <a:endParaRPr/>
          </a:p>
          <a:p>
            <a:pPr indent="-165540" lvl="1" marL="33108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Negociação com fornecedores</a:t>
            </a:r>
            <a:endParaRPr/>
          </a:p>
          <a:p>
            <a:pPr indent="-148160" lvl="2" marL="44448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⚬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qualidade inicial</a:t>
            </a: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5214780" y="3229200"/>
            <a:ext cx="3656880" cy="4114260"/>
          </a:xfrm>
          <a:custGeom>
            <a:rect b="b" l="l" r="r" t="t"/>
            <a:pathLst>
              <a:path extrusionOk="0" h="4114260" w="3656880">
                <a:moveTo>
                  <a:pt x="0" y="0"/>
                </a:moveTo>
                <a:lnTo>
                  <a:pt x="3656880" y="0"/>
                </a:lnTo>
                <a:lnTo>
                  <a:pt x="3656880" y="4114260"/>
                </a:lnTo>
                <a:lnTo>
                  <a:pt x="0" y="411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6"/>
          <p:cNvSpPr txBox="1"/>
          <p:nvPr/>
        </p:nvSpPr>
        <p:spPr>
          <a:xfrm>
            <a:off x="6337973" y="4468875"/>
            <a:ext cx="213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Supervisão</a:t>
            </a:r>
            <a:endParaRPr/>
          </a:p>
        </p:txBody>
      </p:sp>
      <p:sp>
        <p:nvSpPr>
          <p:cNvPr id="259" name="Google Shape;259;p6"/>
          <p:cNvSpPr txBox="1"/>
          <p:nvPr/>
        </p:nvSpPr>
        <p:spPr>
          <a:xfrm>
            <a:off x="6731657" y="5249525"/>
            <a:ext cx="1132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Wilton</a:t>
            </a:r>
            <a:endParaRPr/>
          </a:p>
        </p:txBody>
      </p:sp>
      <p:sp>
        <p:nvSpPr>
          <p:cNvPr id="260" name="Google Shape;260;p6"/>
          <p:cNvSpPr txBox="1"/>
          <p:nvPr/>
        </p:nvSpPr>
        <p:spPr>
          <a:xfrm>
            <a:off x="5612760" y="5676690"/>
            <a:ext cx="2928420" cy="118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Lidera o processo de fabricação, garantindo que todos os padrões técnicos sejam seguidos.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5681340" y="7025220"/>
            <a:ext cx="2790180" cy="115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6011" lvl="1" marL="47202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Coordenação da produção</a:t>
            </a:r>
            <a:endParaRPr/>
          </a:p>
          <a:p>
            <a:pPr indent="-165540" lvl="1" marL="33108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Implementação de processos</a:t>
            </a:r>
            <a:endParaRPr/>
          </a:p>
          <a:p>
            <a:pPr indent="-215121" lvl="2" marL="645362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⚬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Supervisão da linha de 	montagem</a:t>
            </a: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9415440" y="3229200"/>
            <a:ext cx="3656880" cy="4114260"/>
          </a:xfrm>
          <a:custGeom>
            <a:rect b="b" l="l" r="r" t="t"/>
            <a:pathLst>
              <a:path extrusionOk="0" h="4114260" w="3656880">
                <a:moveTo>
                  <a:pt x="0" y="0"/>
                </a:moveTo>
                <a:lnTo>
                  <a:pt x="3656880" y="0"/>
                </a:lnTo>
                <a:lnTo>
                  <a:pt x="3656880" y="4114260"/>
                </a:lnTo>
                <a:lnTo>
                  <a:pt x="0" y="411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6"/>
          <p:cNvSpPr txBox="1"/>
          <p:nvPr/>
        </p:nvSpPr>
        <p:spPr>
          <a:xfrm>
            <a:off x="10555927" y="4468875"/>
            <a:ext cx="19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Montagem</a:t>
            </a:r>
            <a:endParaRPr/>
          </a:p>
        </p:txBody>
      </p:sp>
      <p:sp>
        <p:nvSpPr>
          <p:cNvPr id="264" name="Google Shape;264;p6"/>
          <p:cNvSpPr txBox="1"/>
          <p:nvPr/>
        </p:nvSpPr>
        <p:spPr>
          <a:xfrm>
            <a:off x="10819456" y="5249525"/>
            <a:ext cx="1424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Adeilton</a:t>
            </a:r>
            <a:endParaRPr/>
          </a:p>
        </p:txBody>
      </p:sp>
      <p:sp>
        <p:nvSpPr>
          <p:cNvPr id="265" name="Google Shape;265;p6"/>
          <p:cNvSpPr txBox="1"/>
          <p:nvPr/>
        </p:nvSpPr>
        <p:spPr>
          <a:xfrm>
            <a:off x="10008900" y="5676700"/>
            <a:ext cx="30633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Corta, solda e instala os componentes com precisão técnica e alto padrão de acabamento.</a:t>
            </a:r>
            <a:endParaRPr/>
          </a:p>
        </p:txBody>
      </p:sp>
      <p:sp>
        <p:nvSpPr>
          <p:cNvPr id="266" name="Google Shape;266;p6"/>
          <p:cNvSpPr txBox="1"/>
          <p:nvPr/>
        </p:nvSpPr>
        <p:spPr>
          <a:xfrm>
            <a:off x="9832325" y="7025225"/>
            <a:ext cx="27903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4231" lvl="1" marL="7884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Corte de materiais</a:t>
            </a:r>
            <a:endParaRPr/>
          </a:p>
          <a:p>
            <a:pPr indent="-194701" lvl="1" marL="38940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Soldagem de componentes</a:t>
            </a:r>
            <a:endParaRPr/>
          </a:p>
          <a:p>
            <a:pPr indent="-165540" lvl="1" marL="33108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Instalação de motor e partes</a:t>
            </a: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13601520" y="3229200"/>
            <a:ext cx="3656880" cy="4114260"/>
          </a:xfrm>
          <a:custGeom>
            <a:rect b="b" l="l" r="r" t="t"/>
            <a:pathLst>
              <a:path extrusionOk="0" h="4114260" w="3656880">
                <a:moveTo>
                  <a:pt x="0" y="0"/>
                </a:moveTo>
                <a:lnTo>
                  <a:pt x="3656880" y="0"/>
                </a:lnTo>
                <a:lnTo>
                  <a:pt x="3656880" y="4114260"/>
                </a:lnTo>
                <a:lnTo>
                  <a:pt x="0" y="411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6"/>
          <p:cNvSpPr txBox="1"/>
          <p:nvPr/>
        </p:nvSpPr>
        <p:spPr>
          <a:xfrm>
            <a:off x="14070475" y="4468875"/>
            <a:ext cx="371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Qualidade</a:t>
            </a:r>
            <a:endParaRPr/>
          </a:p>
        </p:txBody>
      </p:sp>
      <p:sp>
        <p:nvSpPr>
          <p:cNvPr id="269" name="Google Shape;269;p6"/>
          <p:cNvSpPr txBox="1"/>
          <p:nvPr/>
        </p:nvSpPr>
        <p:spPr>
          <a:xfrm>
            <a:off x="15042772" y="5249525"/>
            <a:ext cx="1259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Patrícia</a:t>
            </a:r>
            <a:endParaRPr/>
          </a:p>
        </p:txBody>
      </p:sp>
      <p:sp>
        <p:nvSpPr>
          <p:cNvPr id="270" name="Google Shape;270;p6"/>
          <p:cNvSpPr txBox="1"/>
          <p:nvPr/>
        </p:nvSpPr>
        <p:spPr>
          <a:xfrm>
            <a:off x="14034050" y="5949775"/>
            <a:ext cx="32244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Testa e inspeciona cada lixadeira para garantir perfeição e conformidade com os padrões.</a:t>
            </a:r>
            <a:endParaRPr/>
          </a:p>
        </p:txBody>
      </p:sp>
      <p:sp>
        <p:nvSpPr>
          <p:cNvPr id="271" name="Google Shape;271;p6"/>
          <p:cNvSpPr txBox="1"/>
          <p:nvPr/>
        </p:nvSpPr>
        <p:spPr>
          <a:xfrm>
            <a:off x="14489820" y="7025220"/>
            <a:ext cx="1938060" cy="867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5540" lvl="1" marL="33108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Testes operacionais</a:t>
            </a:r>
            <a:endParaRPr/>
          </a:p>
          <a:p>
            <a:pPr indent="-174721" lvl="1" marL="34944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•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Inspeção detalhada</a:t>
            </a:r>
            <a:endParaRPr/>
          </a:p>
          <a:p>
            <a:pPr indent="-176960" lvl="2" marL="53088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Arial"/>
              <a:buChar char="⚬"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Aprovação final</a:t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706725" y="3137613"/>
            <a:ext cx="12455743" cy="1836130"/>
          </a:xfrm>
          <a:custGeom>
            <a:rect b="b" l="l" r="r" t="t"/>
            <a:pathLst>
              <a:path extrusionOk="0" h="2415960" w="12486960">
                <a:moveTo>
                  <a:pt x="0" y="0"/>
                </a:moveTo>
                <a:lnTo>
                  <a:pt x="12486960" y="0"/>
                </a:lnTo>
                <a:lnTo>
                  <a:pt x="12486960" y="2415960"/>
                </a:lnTo>
                <a:lnTo>
                  <a:pt x="0" y="2415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6"/>
          <p:cNvSpPr txBox="1"/>
          <p:nvPr/>
        </p:nvSpPr>
        <p:spPr>
          <a:xfrm>
            <a:off x="1056240" y="3087900"/>
            <a:ext cx="202500" cy="39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A254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4" name="Google Shape;274;p6"/>
          <p:cNvSpPr/>
          <p:nvPr/>
        </p:nvSpPr>
        <p:spPr>
          <a:xfrm>
            <a:off x="5057640" y="3014820"/>
            <a:ext cx="570780" cy="570780"/>
          </a:xfrm>
          <a:custGeom>
            <a:rect b="b" l="l" r="r" t="t"/>
            <a:pathLst>
              <a:path extrusionOk="0" h="570780" w="570780">
                <a:moveTo>
                  <a:pt x="0" y="0"/>
                </a:moveTo>
                <a:lnTo>
                  <a:pt x="570780" y="0"/>
                </a:lnTo>
                <a:lnTo>
                  <a:pt x="570780" y="570780"/>
                </a:lnTo>
                <a:lnTo>
                  <a:pt x="0" y="570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6"/>
          <p:cNvSpPr txBox="1"/>
          <p:nvPr/>
        </p:nvSpPr>
        <p:spPr>
          <a:xfrm>
            <a:off x="5247180" y="3087900"/>
            <a:ext cx="202500" cy="39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A254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6" name="Google Shape;276;p6"/>
          <p:cNvSpPr/>
          <p:nvPr/>
        </p:nvSpPr>
        <p:spPr>
          <a:xfrm>
            <a:off x="9258300" y="3014820"/>
            <a:ext cx="570780" cy="570780"/>
          </a:xfrm>
          <a:custGeom>
            <a:rect b="b" l="l" r="r" t="t"/>
            <a:pathLst>
              <a:path extrusionOk="0" h="570780" w="570780">
                <a:moveTo>
                  <a:pt x="0" y="0"/>
                </a:moveTo>
                <a:lnTo>
                  <a:pt x="570780" y="0"/>
                </a:lnTo>
                <a:lnTo>
                  <a:pt x="570780" y="570780"/>
                </a:lnTo>
                <a:lnTo>
                  <a:pt x="0" y="570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6"/>
          <p:cNvSpPr txBox="1"/>
          <p:nvPr/>
        </p:nvSpPr>
        <p:spPr>
          <a:xfrm>
            <a:off x="9438120" y="3087900"/>
            <a:ext cx="202500" cy="39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A254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13444380" y="3014820"/>
            <a:ext cx="570780" cy="570780"/>
          </a:xfrm>
          <a:custGeom>
            <a:rect b="b" l="l" r="r" t="t"/>
            <a:pathLst>
              <a:path extrusionOk="0" h="570780" w="570780">
                <a:moveTo>
                  <a:pt x="0" y="0"/>
                </a:moveTo>
                <a:lnTo>
                  <a:pt x="570780" y="0"/>
                </a:lnTo>
                <a:lnTo>
                  <a:pt x="570780" y="570780"/>
                </a:lnTo>
                <a:lnTo>
                  <a:pt x="0" y="570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6"/>
          <p:cNvSpPr txBox="1"/>
          <p:nvPr/>
        </p:nvSpPr>
        <p:spPr>
          <a:xfrm>
            <a:off x="13629060" y="3087900"/>
            <a:ext cx="202500" cy="393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A2545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80" name="Google Shape;280;p6"/>
          <p:cNvSpPr txBox="1"/>
          <p:nvPr/>
        </p:nvSpPr>
        <p:spPr>
          <a:xfrm>
            <a:off x="324000" y="9455700"/>
            <a:ext cx="241704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/>
          <p:nvPr/>
        </p:nvSpPr>
        <p:spPr>
          <a:xfrm>
            <a:off x="3714660" y="0"/>
            <a:ext cx="14572964" cy="10286428"/>
          </a:xfrm>
          <a:custGeom>
            <a:rect b="b" l="l" r="r" t="t"/>
            <a:pathLst>
              <a:path extrusionOk="0" h="13715237" w="19430619">
                <a:moveTo>
                  <a:pt x="0" y="13715237"/>
                </a:moveTo>
                <a:lnTo>
                  <a:pt x="19430619" y="13715237"/>
                </a:lnTo>
                <a:lnTo>
                  <a:pt x="19430619" y="0"/>
                </a:lnTo>
                <a:lnTo>
                  <a:pt x="0" y="0"/>
                </a:lnTo>
                <a:lnTo>
                  <a:pt x="0" y="13715237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286" name="Google Shape;286;p7"/>
          <p:cNvSpPr/>
          <p:nvPr/>
        </p:nvSpPr>
        <p:spPr>
          <a:xfrm>
            <a:off x="0" y="0"/>
            <a:ext cx="3714083" cy="10286428"/>
          </a:xfrm>
          <a:custGeom>
            <a:rect b="b" l="l" r="r" t="t"/>
            <a:pathLst>
              <a:path extrusionOk="0" h="13715237" w="4952111">
                <a:moveTo>
                  <a:pt x="0" y="0"/>
                </a:moveTo>
                <a:lnTo>
                  <a:pt x="4952111" y="0"/>
                </a:lnTo>
                <a:lnTo>
                  <a:pt x="4952111" y="13715237"/>
                </a:lnTo>
                <a:lnTo>
                  <a:pt x="0" y="13715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287" name="Google Shape;287;p7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6116300" y="1028700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289" name="Google Shape;289;p7"/>
          <p:cNvSpPr txBox="1"/>
          <p:nvPr/>
        </p:nvSpPr>
        <p:spPr>
          <a:xfrm>
            <a:off x="9774000" y="201990"/>
            <a:ext cx="8190180" cy="73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Qualidade</a:t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>
            <a:off x="857235" y="2794265"/>
            <a:ext cx="1999620" cy="1999620"/>
          </a:xfrm>
          <a:custGeom>
            <a:rect b="b" l="l" r="r" t="t"/>
            <a:pathLst>
              <a:path extrusionOk="0" h="1999620" w="1999620">
                <a:moveTo>
                  <a:pt x="0" y="0"/>
                </a:moveTo>
                <a:lnTo>
                  <a:pt x="1999620" y="0"/>
                </a:lnTo>
                <a:lnTo>
                  <a:pt x="1999620" y="1999620"/>
                </a:lnTo>
                <a:lnTo>
                  <a:pt x="0" y="1999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7"/>
          <p:cNvSpPr txBox="1"/>
          <p:nvPr/>
        </p:nvSpPr>
        <p:spPr>
          <a:xfrm>
            <a:off x="502775" y="4966025"/>
            <a:ext cx="3292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Patrícia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Garantia de Excelência</a:t>
            </a:r>
            <a:endParaRPr/>
          </a:p>
        </p:txBody>
      </p:sp>
      <p:sp>
        <p:nvSpPr>
          <p:cNvPr id="292" name="Google Shape;292;p7"/>
          <p:cNvSpPr txBox="1"/>
          <p:nvPr/>
        </p:nvSpPr>
        <p:spPr>
          <a:xfrm>
            <a:off x="324000" y="6020350"/>
            <a:ext cx="32925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Responsável pela inspeção final e certificação de qualidade de cada produto</a:t>
            </a:r>
            <a:endParaRPr/>
          </a:p>
        </p:txBody>
      </p:sp>
      <p:sp>
        <p:nvSpPr>
          <p:cNvPr id="293" name="Google Shape;293;p7"/>
          <p:cNvSpPr/>
          <p:nvPr/>
        </p:nvSpPr>
        <p:spPr>
          <a:xfrm>
            <a:off x="5457780" y="2514780"/>
            <a:ext cx="5786100" cy="2714040"/>
          </a:xfrm>
          <a:custGeom>
            <a:rect b="b" l="l" r="r" t="t"/>
            <a:pathLst>
              <a:path extrusionOk="0" h="2714040" w="5786100">
                <a:moveTo>
                  <a:pt x="0" y="0"/>
                </a:moveTo>
                <a:lnTo>
                  <a:pt x="5786100" y="0"/>
                </a:lnTo>
                <a:lnTo>
                  <a:pt x="5786100" y="2714040"/>
                </a:lnTo>
                <a:lnTo>
                  <a:pt x="0" y="27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7"/>
          <p:cNvSpPr txBox="1"/>
          <p:nvPr/>
        </p:nvSpPr>
        <p:spPr>
          <a:xfrm>
            <a:off x="6496200" y="2826025"/>
            <a:ext cx="38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Inspeção Rigorosa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5839020" y="3419700"/>
            <a:ext cx="507708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Cada lixadeira passa por testes minuciosos de funcionamento e durabilidade, garantindo desempenho excepcional em ambiente industrial.</a:t>
            </a:r>
            <a:endParaRPr/>
          </a:p>
        </p:txBody>
      </p:sp>
      <p:sp>
        <p:nvSpPr>
          <p:cNvPr id="296" name="Google Shape;296;p7"/>
          <p:cNvSpPr/>
          <p:nvPr/>
        </p:nvSpPr>
        <p:spPr>
          <a:xfrm>
            <a:off x="11587320" y="2514780"/>
            <a:ext cx="5786100" cy="2714040"/>
          </a:xfrm>
          <a:custGeom>
            <a:rect b="b" l="l" r="r" t="t"/>
            <a:pathLst>
              <a:path extrusionOk="0" h="2714040" w="5786100">
                <a:moveTo>
                  <a:pt x="0" y="0"/>
                </a:moveTo>
                <a:lnTo>
                  <a:pt x="5786100" y="0"/>
                </a:lnTo>
                <a:lnTo>
                  <a:pt x="5786100" y="2714040"/>
                </a:lnTo>
                <a:lnTo>
                  <a:pt x="0" y="27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7"/>
          <p:cNvSpPr txBox="1"/>
          <p:nvPr/>
        </p:nvSpPr>
        <p:spPr>
          <a:xfrm>
            <a:off x="12518274" y="2826025"/>
            <a:ext cx="38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Checklist de Qualidade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1968020" y="3419700"/>
            <a:ext cx="4943700" cy="143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Protocolo com mais de 20 pontos de verificação que abrangem desde potência do motor até controle de velocidade e estabilidade operacional.</a:t>
            </a: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5457780" y="55722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7"/>
          <p:cNvSpPr txBox="1"/>
          <p:nvPr/>
        </p:nvSpPr>
        <p:spPr>
          <a:xfrm>
            <a:off x="7066475" y="5883500"/>
            <a:ext cx="2707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Certificação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5839020" y="6477720"/>
            <a:ext cx="486000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Produtos em conformidade com as normas da ABNT NBR, garantindo segurança operacional e eficiência energética em ambientes industriais.</a:t>
            </a: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11587320" y="5572260"/>
            <a:ext cx="5786100" cy="2371680"/>
          </a:xfrm>
          <a:custGeom>
            <a:rect b="b" l="l" r="r" t="t"/>
            <a:pathLst>
              <a:path extrusionOk="0" h="2371680" w="5786100">
                <a:moveTo>
                  <a:pt x="0" y="0"/>
                </a:moveTo>
                <a:lnTo>
                  <a:pt x="5786100" y="0"/>
                </a:lnTo>
                <a:lnTo>
                  <a:pt x="5786100" y="2371680"/>
                </a:lnTo>
                <a:lnTo>
                  <a:pt x="0" y="2371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7"/>
          <p:cNvSpPr txBox="1"/>
          <p:nvPr/>
        </p:nvSpPr>
        <p:spPr>
          <a:xfrm>
            <a:off x="12625200" y="5883499"/>
            <a:ext cx="371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Feedback e Melhoria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1968020" y="6477720"/>
            <a:ext cx="486378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Sistema de retroalimentação que integra observações de clientes ao processo produtivo, gerando melhorias constantes no produto final.</a:t>
            </a:r>
            <a:endParaRPr/>
          </a:p>
        </p:txBody>
      </p:sp>
      <p:sp>
        <p:nvSpPr>
          <p:cNvPr id="305" name="Google Shape;305;p7"/>
          <p:cNvSpPr/>
          <p:nvPr/>
        </p:nvSpPr>
        <p:spPr>
          <a:xfrm>
            <a:off x="1342422" y="3000245"/>
            <a:ext cx="1029240" cy="1368900"/>
          </a:xfrm>
          <a:custGeom>
            <a:rect b="b" l="l" r="r" t="t"/>
            <a:pathLst>
              <a:path extrusionOk="0" h="1368900" w="1029240">
                <a:moveTo>
                  <a:pt x="0" y="0"/>
                </a:moveTo>
                <a:lnTo>
                  <a:pt x="1029240" y="0"/>
                </a:lnTo>
                <a:lnTo>
                  <a:pt x="1029240" y="1368900"/>
                </a:lnTo>
                <a:lnTo>
                  <a:pt x="0" y="1368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7"/>
          <p:cNvSpPr/>
          <p:nvPr/>
        </p:nvSpPr>
        <p:spPr>
          <a:xfrm>
            <a:off x="17130960" y="960120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307" name="Google Shape;307;p7"/>
          <p:cNvSpPr txBox="1"/>
          <p:nvPr/>
        </p:nvSpPr>
        <p:spPr>
          <a:xfrm>
            <a:off x="324000" y="9455700"/>
            <a:ext cx="241704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"/>
          <p:cNvSpPr/>
          <p:nvPr/>
        </p:nvSpPr>
        <p:spPr>
          <a:xfrm>
            <a:off x="3714660" y="0"/>
            <a:ext cx="14572964" cy="10857739"/>
          </a:xfrm>
          <a:custGeom>
            <a:rect b="b" l="l" r="r" t="t"/>
            <a:pathLst>
              <a:path extrusionOk="0" h="14476985" w="19430619">
                <a:moveTo>
                  <a:pt x="0" y="14476985"/>
                </a:moveTo>
                <a:lnTo>
                  <a:pt x="19430619" y="14476985"/>
                </a:lnTo>
                <a:lnTo>
                  <a:pt x="19430619" y="0"/>
                </a:lnTo>
                <a:lnTo>
                  <a:pt x="0" y="0"/>
                </a:lnTo>
                <a:lnTo>
                  <a:pt x="0" y="14476985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313" name="Google Shape;313;p8"/>
          <p:cNvSpPr/>
          <p:nvPr/>
        </p:nvSpPr>
        <p:spPr>
          <a:xfrm>
            <a:off x="0" y="0"/>
            <a:ext cx="3924548" cy="10857739"/>
          </a:xfrm>
          <a:custGeom>
            <a:rect b="b" l="l" r="r" t="t"/>
            <a:pathLst>
              <a:path extrusionOk="0" h="14476985" w="4952111">
                <a:moveTo>
                  <a:pt x="0" y="0"/>
                </a:moveTo>
                <a:lnTo>
                  <a:pt x="4952111" y="0"/>
                </a:lnTo>
                <a:lnTo>
                  <a:pt x="4952111" y="14476985"/>
                </a:lnTo>
                <a:lnTo>
                  <a:pt x="0" y="14476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314" name="Google Shape;314;p8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315" name="Google Shape;315;p8"/>
          <p:cNvSpPr/>
          <p:nvPr/>
        </p:nvSpPr>
        <p:spPr>
          <a:xfrm>
            <a:off x="16116300" y="1028700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16" name="Google Shape;316;p8"/>
          <p:cNvSpPr txBox="1"/>
          <p:nvPr/>
        </p:nvSpPr>
        <p:spPr>
          <a:xfrm>
            <a:off x="9774000" y="202710"/>
            <a:ext cx="8190180" cy="732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e Vendas</a:t>
            </a:r>
            <a:endParaRPr/>
          </a:p>
        </p:txBody>
      </p:sp>
      <p:sp>
        <p:nvSpPr>
          <p:cNvPr id="317" name="Google Shape;317;p8"/>
          <p:cNvSpPr/>
          <p:nvPr/>
        </p:nvSpPr>
        <p:spPr>
          <a:xfrm>
            <a:off x="741435" y="2967483"/>
            <a:ext cx="1999620" cy="1999620"/>
          </a:xfrm>
          <a:custGeom>
            <a:rect b="b" l="l" r="r" t="t"/>
            <a:pathLst>
              <a:path extrusionOk="0" h="1999620" w="1999620">
                <a:moveTo>
                  <a:pt x="0" y="0"/>
                </a:moveTo>
                <a:lnTo>
                  <a:pt x="1999620" y="0"/>
                </a:lnTo>
                <a:lnTo>
                  <a:pt x="1999620" y="1999620"/>
                </a:lnTo>
                <a:lnTo>
                  <a:pt x="0" y="1999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8"/>
          <p:cNvSpPr txBox="1"/>
          <p:nvPr/>
        </p:nvSpPr>
        <p:spPr>
          <a:xfrm>
            <a:off x="117975" y="5073450"/>
            <a:ext cx="332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Voz e o Rosto da Marca</a:t>
            </a:r>
            <a:endParaRPr/>
          </a:p>
        </p:txBody>
      </p:sp>
      <p:sp>
        <p:nvSpPr>
          <p:cNvPr id="319" name="Google Shape;319;p8"/>
          <p:cNvSpPr txBox="1"/>
          <p:nvPr/>
        </p:nvSpPr>
        <p:spPr>
          <a:xfrm>
            <a:off x="117975" y="6277375"/>
            <a:ext cx="4070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Criando conexões e construindo relacionamentos com os clientes</a:t>
            </a:r>
            <a:endParaRPr/>
          </a:p>
        </p:txBody>
      </p:sp>
      <p:sp>
        <p:nvSpPr>
          <p:cNvPr id="320" name="Google Shape;320;p8"/>
          <p:cNvSpPr/>
          <p:nvPr/>
        </p:nvSpPr>
        <p:spPr>
          <a:xfrm>
            <a:off x="5457780" y="1657260"/>
            <a:ext cx="3742754" cy="5600319"/>
          </a:xfrm>
          <a:custGeom>
            <a:rect b="b" l="l" r="r" t="t"/>
            <a:pathLst>
              <a:path extrusionOk="0" h="7467092" w="4990338">
                <a:moveTo>
                  <a:pt x="0" y="0"/>
                </a:moveTo>
                <a:lnTo>
                  <a:pt x="4990338" y="0"/>
                </a:lnTo>
                <a:lnTo>
                  <a:pt x="4990338" y="7467092"/>
                </a:lnTo>
                <a:lnTo>
                  <a:pt x="0" y="746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" r="-2" t="0"/>
            </a:stretch>
          </a:blipFill>
          <a:ln>
            <a:noFill/>
          </a:ln>
        </p:spPr>
      </p:sp>
      <p:sp>
        <p:nvSpPr>
          <p:cNvPr id="321" name="Google Shape;321;p8"/>
          <p:cNvSpPr txBox="1"/>
          <p:nvPr/>
        </p:nvSpPr>
        <p:spPr>
          <a:xfrm>
            <a:off x="5958350" y="3281775"/>
            <a:ext cx="31266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Maria Socorro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Produção de Conteúdo</a:t>
            </a:r>
            <a:endParaRPr/>
          </a:p>
        </p:txBody>
      </p:sp>
      <p:sp>
        <p:nvSpPr>
          <p:cNvPr id="322" name="Google Shape;322;p8"/>
          <p:cNvSpPr txBox="1"/>
          <p:nvPr/>
        </p:nvSpPr>
        <p:spPr>
          <a:xfrm>
            <a:off x="6124680" y="4404990"/>
            <a:ext cx="2718900" cy="250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Desenvolvimento de materiais técnicos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Criação de artigos especializados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Redação de manuais e catálogos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Suporte à criação de imagem institucional</a:t>
            </a:r>
            <a:endParaRPr/>
          </a:p>
        </p:txBody>
      </p:sp>
      <p:sp>
        <p:nvSpPr>
          <p:cNvPr id="323" name="Google Shape;323;p8"/>
          <p:cNvSpPr/>
          <p:nvPr/>
        </p:nvSpPr>
        <p:spPr>
          <a:xfrm>
            <a:off x="9543960" y="1657260"/>
            <a:ext cx="3742754" cy="5600319"/>
          </a:xfrm>
          <a:custGeom>
            <a:rect b="b" l="l" r="r" t="t"/>
            <a:pathLst>
              <a:path extrusionOk="0" h="7467092" w="4990338">
                <a:moveTo>
                  <a:pt x="0" y="0"/>
                </a:moveTo>
                <a:lnTo>
                  <a:pt x="4990338" y="0"/>
                </a:lnTo>
                <a:lnTo>
                  <a:pt x="4990338" y="7467092"/>
                </a:lnTo>
                <a:lnTo>
                  <a:pt x="0" y="746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" r="-2" t="0"/>
            </a:stretch>
          </a:blipFill>
          <a:ln>
            <a:noFill/>
          </a:ln>
        </p:spPr>
      </p:sp>
      <p:sp>
        <p:nvSpPr>
          <p:cNvPr id="324" name="Google Shape;324;p8"/>
          <p:cNvSpPr txBox="1"/>
          <p:nvPr/>
        </p:nvSpPr>
        <p:spPr>
          <a:xfrm>
            <a:off x="10797300" y="3281775"/>
            <a:ext cx="1828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Lara Julia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Vendas</a:t>
            </a:r>
            <a:endParaRPr/>
          </a:p>
        </p:txBody>
      </p:sp>
      <p:sp>
        <p:nvSpPr>
          <p:cNvPr id="325" name="Google Shape;325;p8"/>
          <p:cNvSpPr txBox="1"/>
          <p:nvPr/>
        </p:nvSpPr>
        <p:spPr>
          <a:xfrm>
            <a:off x="10210860" y="4309650"/>
            <a:ext cx="2695140" cy="1739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Prospecção de novos clientes Conversão de interessados Fechamento de vendas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Gestão do relacionamento com clientes</a:t>
            </a: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13630140" y="1657260"/>
            <a:ext cx="3742754" cy="5600319"/>
          </a:xfrm>
          <a:custGeom>
            <a:rect b="b" l="l" r="r" t="t"/>
            <a:pathLst>
              <a:path extrusionOk="0" h="7467092" w="4990338">
                <a:moveTo>
                  <a:pt x="0" y="0"/>
                </a:moveTo>
                <a:lnTo>
                  <a:pt x="4990338" y="0"/>
                </a:lnTo>
                <a:lnTo>
                  <a:pt x="4990338" y="7467092"/>
                </a:lnTo>
                <a:lnTo>
                  <a:pt x="0" y="746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" r="-2" t="0"/>
            </a:stretch>
          </a:blipFill>
          <a:ln>
            <a:noFill/>
          </a:ln>
        </p:spPr>
      </p:sp>
      <p:sp>
        <p:nvSpPr>
          <p:cNvPr id="327" name="Google Shape;327;p8"/>
          <p:cNvSpPr txBox="1"/>
          <p:nvPr/>
        </p:nvSpPr>
        <p:spPr>
          <a:xfrm>
            <a:off x="14808426" y="3281775"/>
            <a:ext cx="1828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Ranya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Comunicação</a:t>
            </a:r>
            <a:endParaRPr/>
          </a:p>
        </p:txBody>
      </p:sp>
      <p:sp>
        <p:nvSpPr>
          <p:cNvPr id="328" name="Google Shape;328;p8"/>
          <p:cNvSpPr txBox="1"/>
          <p:nvPr/>
        </p:nvSpPr>
        <p:spPr>
          <a:xfrm>
            <a:off x="14297040" y="4404990"/>
            <a:ext cx="2206440" cy="250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Planejamento de comunicação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Gerenciamento de redes sociais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Estratégias digitais de divulgação</a:t>
            </a:r>
            <a:endParaRPr/>
          </a:p>
          <a:p>
            <a:pPr indent="0" lvl="0" marL="0" marR="0" rtl="0" algn="l">
              <a:lnSpc>
                <a:spcPct val="12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Análise de métricas e resultados</a:t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5457780" y="7601040"/>
            <a:ext cx="11915100" cy="1771740"/>
          </a:xfrm>
          <a:custGeom>
            <a:rect b="b" l="l" r="r" t="t"/>
            <a:pathLst>
              <a:path extrusionOk="0" h="1771740" w="11915100">
                <a:moveTo>
                  <a:pt x="0" y="0"/>
                </a:moveTo>
                <a:lnTo>
                  <a:pt x="11915100" y="0"/>
                </a:lnTo>
                <a:lnTo>
                  <a:pt x="11915100" y="1771740"/>
                </a:lnTo>
                <a:lnTo>
                  <a:pt x="0" y="1771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8"/>
          <p:cNvSpPr txBox="1"/>
          <p:nvPr/>
        </p:nvSpPr>
        <p:spPr>
          <a:xfrm>
            <a:off x="6331500" y="7801230"/>
            <a:ext cx="10456020" cy="1255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Estratégia Integrada</a:t>
            </a:r>
            <a:endParaRPr/>
          </a:p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Comunicação alinhada entre conteúdo, vendas e mídias sociais para maximizar o impacto no mercado industrial brasileiro e fortalecer o reconhecimento da marca InduGrind.</a:t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1171503" y="3281765"/>
            <a:ext cx="1371060" cy="1371060"/>
          </a:xfrm>
          <a:custGeom>
            <a:rect b="b" l="l" r="r" t="t"/>
            <a:pathLst>
              <a:path extrusionOk="0" h="1371060" w="1371060">
                <a:moveTo>
                  <a:pt x="0" y="0"/>
                </a:moveTo>
                <a:lnTo>
                  <a:pt x="1371060" y="0"/>
                </a:lnTo>
                <a:lnTo>
                  <a:pt x="1371060" y="1371060"/>
                </a:lnTo>
                <a:lnTo>
                  <a:pt x="0" y="137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8"/>
          <p:cNvSpPr/>
          <p:nvPr/>
        </p:nvSpPr>
        <p:spPr>
          <a:xfrm>
            <a:off x="17130960" y="1017252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333" name="Google Shape;333;p8"/>
          <p:cNvSpPr txBox="1"/>
          <p:nvPr/>
        </p:nvSpPr>
        <p:spPr>
          <a:xfrm>
            <a:off x="324000" y="10027560"/>
            <a:ext cx="2417040" cy="47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/>
          <p:nvPr/>
        </p:nvSpPr>
        <p:spPr>
          <a:xfrm>
            <a:off x="3205325" y="0"/>
            <a:ext cx="15058730" cy="12886564"/>
          </a:xfrm>
          <a:custGeom>
            <a:rect b="b" l="l" r="r" t="t"/>
            <a:pathLst>
              <a:path extrusionOk="0" h="17182085" w="19430619">
                <a:moveTo>
                  <a:pt x="0" y="17182085"/>
                </a:moveTo>
                <a:lnTo>
                  <a:pt x="19430619" y="17182085"/>
                </a:lnTo>
                <a:lnTo>
                  <a:pt x="19430619" y="0"/>
                </a:lnTo>
                <a:lnTo>
                  <a:pt x="0" y="0"/>
                </a:lnTo>
                <a:lnTo>
                  <a:pt x="0" y="17182085"/>
                </a:lnTo>
                <a:close/>
              </a:path>
            </a:pathLst>
          </a:custGeom>
          <a:solidFill>
            <a:srgbClr val="111726"/>
          </a:solidFill>
          <a:ln>
            <a:noFill/>
          </a:ln>
        </p:spPr>
      </p:sp>
      <p:sp>
        <p:nvSpPr>
          <p:cNvPr id="339" name="Google Shape;339;p9"/>
          <p:cNvSpPr/>
          <p:nvPr/>
        </p:nvSpPr>
        <p:spPr>
          <a:xfrm>
            <a:off x="0" y="0"/>
            <a:ext cx="3206492" cy="12886564"/>
          </a:xfrm>
          <a:custGeom>
            <a:rect b="b" l="l" r="r" t="t"/>
            <a:pathLst>
              <a:path extrusionOk="0" h="17182085" w="4952111">
                <a:moveTo>
                  <a:pt x="0" y="0"/>
                </a:moveTo>
                <a:lnTo>
                  <a:pt x="4952111" y="0"/>
                </a:lnTo>
                <a:lnTo>
                  <a:pt x="4952111" y="17182085"/>
                </a:lnTo>
                <a:lnTo>
                  <a:pt x="0" y="17182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" r="-4" t="0"/>
            </a:stretch>
          </a:blipFill>
          <a:ln>
            <a:noFill/>
          </a:ln>
        </p:spPr>
      </p:sp>
      <p:sp>
        <p:nvSpPr>
          <p:cNvPr id="340" name="Google Shape;340;p9"/>
          <p:cNvSpPr txBox="1"/>
          <p:nvPr/>
        </p:nvSpPr>
        <p:spPr>
          <a:xfrm>
            <a:off x="324000" y="441555"/>
            <a:ext cx="1969920" cy="4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INDU</a:t>
            </a:r>
            <a:r>
              <a:rPr b="1" i="0" lang="en-US" sz="29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GRIND</a:t>
            </a:r>
            <a:endParaRPr/>
          </a:p>
        </p:txBody>
      </p:sp>
      <p:sp>
        <p:nvSpPr>
          <p:cNvPr id="341" name="Google Shape;341;p9"/>
          <p:cNvSpPr/>
          <p:nvPr/>
        </p:nvSpPr>
        <p:spPr>
          <a:xfrm>
            <a:off x="15201825" y="1057875"/>
            <a:ext cx="1828419" cy="56674"/>
          </a:xfrm>
          <a:custGeom>
            <a:rect b="b" l="l" r="r" t="t"/>
            <a:pathLst>
              <a:path extrusionOk="0" h="75565" w="2437892">
                <a:moveTo>
                  <a:pt x="2437892" y="75565"/>
                </a:moveTo>
                <a:lnTo>
                  <a:pt x="0" y="75565"/>
                </a:lnTo>
                <a:lnTo>
                  <a:pt x="0" y="0"/>
                </a:lnTo>
                <a:lnTo>
                  <a:pt x="2437892" y="0"/>
                </a:lnTo>
                <a:lnTo>
                  <a:pt x="2437892" y="75565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42" name="Google Shape;342;p9"/>
          <p:cNvSpPr txBox="1"/>
          <p:nvPr/>
        </p:nvSpPr>
        <p:spPr>
          <a:xfrm>
            <a:off x="7748950" y="221050"/>
            <a:ext cx="7094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Operações e Logística</a:t>
            </a:r>
            <a:endParaRPr/>
          </a:p>
        </p:txBody>
      </p:sp>
      <p:sp>
        <p:nvSpPr>
          <p:cNvPr id="343" name="Google Shape;343;p9"/>
          <p:cNvSpPr txBox="1"/>
          <p:nvPr/>
        </p:nvSpPr>
        <p:spPr>
          <a:xfrm>
            <a:off x="6633348" y="1593025"/>
            <a:ext cx="58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Ciclo de Operações de Negócios</a:t>
            </a:r>
            <a:endParaRPr/>
          </a:p>
        </p:txBody>
      </p:sp>
      <p:sp>
        <p:nvSpPr>
          <p:cNvPr id="344" name="Google Shape;344;p9"/>
          <p:cNvSpPr/>
          <p:nvPr/>
        </p:nvSpPr>
        <p:spPr>
          <a:xfrm>
            <a:off x="4243320" y="2457540"/>
            <a:ext cx="1570863" cy="1570863"/>
          </a:xfrm>
          <a:custGeom>
            <a:rect b="b" l="l" r="r" t="t"/>
            <a:pathLst>
              <a:path extrusionOk="0" h="2094484" w="2094484">
                <a:moveTo>
                  <a:pt x="0" y="0"/>
                </a:moveTo>
                <a:lnTo>
                  <a:pt x="2094484" y="0"/>
                </a:lnTo>
                <a:lnTo>
                  <a:pt x="2094484" y="2094484"/>
                </a:lnTo>
                <a:lnTo>
                  <a:pt x="0" y="209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9"/>
          <p:cNvSpPr txBox="1"/>
          <p:nvPr/>
        </p:nvSpPr>
        <p:spPr>
          <a:xfrm>
            <a:off x="3347460" y="4158015"/>
            <a:ext cx="3362580" cy="892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 Claudia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Coordenadora de Logística e Estoque</a:t>
            </a:r>
            <a:endParaRPr/>
          </a:p>
        </p:txBody>
      </p:sp>
      <p:sp>
        <p:nvSpPr>
          <p:cNvPr id="346" name="Google Shape;346;p9"/>
          <p:cNvSpPr/>
          <p:nvPr/>
        </p:nvSpPr>
        <p:spPr>
          <a:xfrm>
            <a:off x="12473090" y="2457710"/>
            <a:ext cx="1571061" cy="1571061"/>
          </a:xfrm>
          <a:custGeom>
            <a:rect b="b" l="l" r="r" t="t"/>
            <a:pathLst>
              <a:path extrusionOk="0" h="1571061" w="1571061">
                <a:moveTo>
                  <a:pt x="0" y="0"/>
                </a:moveTo>
                <a:lnTo>
                  <a:pt x="1571060" y="0"/>
                </a:lnTo>
                <a:lnTo>
                  <a:pt x="1571060" y="1571060"/>
                </a:lnTo>
                <a:lnTo>
                  <a:pt x="0" y="1571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9"/>
          <p:cNvSpPr txBox="1"/>
          <p:nvPr/>
        </p:nvSpPr>
        <p:spPr>
          <a:xfrm>
            <a:off x="12405960" y="4158015"/>
            <a:ext cx="1705320" cy="892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7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Kaylane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Gerente Financeira</a:t>
            </a:r>
            <a:endParaRPr/>
          </a:p>
        </p:txBody>
      </p:sp>
      <p:sp>
        <p:nvSpPr>
          <p:cNvPr id="348" name="Google Shape;348;p9"/>
          <p:cNvSpPr/>
          <p:nvPr/>
        </p:nvSpPr>
        <p:spPr>
          <a:xfrm>
            <a:off x="914220" y="5629500"/>
            <a:ext cx="8000640" cy="4571640"/>
          </a:xfrm>
          <a:custGeom>
            <a:rect b="b" l="l" r="r" t="t"/>
            <a:pathLst>
              <a:path extrusionOk="0" h="4571640" w="8000640">
                <a:moveTo>
                  <a:pt x="0" y="0"/>
                </a:moveTo>
                <a:lnTo>
                  <a:pt x="8000640" y="0"/>
                </a:lnTo>
                <a:lnTo>
                  <a:pt x="8000640" y="4571640"/>
                </a:lnTo>
                <a:lnTo>
                  <a:pt x="0" y="4571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9"/>
          <p:cNvSpPr txBox="1"/>
          <p:nvPr/>
        </p:nvSpPr>
        <p:spPr>
          <a:xfrm>
            <a:off x="1948844" y="5889275"/>
            <a:ext cx="3362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Organizar Estoque</a:t>
            </a:r>
            <a:endParaRPr/>
          </a:p>
        </p:txBody>
      </p:sp>
      <p:sp>
        <p:nvSpPr>
          <p:cNvPr id="350" name="Google Shape;350;p9"/>
          <p:cNvSpPr txBox="1"/>
          <p:nvPr/>
        </p:nvSpPr>
        <p:spPr>
          <a:xfrm>
            <a:off x="1948860" y="6334620"/>
            <a:ext cx="635904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Ana Claudia gerencia o inventário de peças e produtos finalizados, garantindo disponibilidade e controle eficiente dos recursos materiais.</a:t>
            </a:r>
            <a:endParaRPr/>
          </a:p>
        </p:txBody>
      </p:sp>
      <p:sp>
        <p:nvSpPr>
          <p:cNvPr id="351" name="Google Shape;351;p9"/>
          <p:cNvSpPr/>
          <p:nvPr/>
        </p:nvSpPr>
        <p:spPr>
          <a:xfrm>
            <a:off x="1257120" y="8429400"/>
            <a:ext cx="535680" cy="428220"/>
          </a:xfrm>
          <a:custGeom>
            <a:rect b="b" l="l" r="r" t="t"/>
            <a:pathLst>
              <a:path extrusionOk="0" h="428220" w="535680">
                <a:moveTo>
                  <a:pt x="0" y="0"/>
                </a:moveTo>
                <a:lnTo>
                  <a:pt x="535680" y="0"/>
                </a:lnTo>
                <a:lnTo>
                  <a:pt x="535680" y="428220"/>
                </a:lnTo>
                <a:lnTo>
                  <a:pt x="0" y="428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9"/>
          <p:cNvSpPr/>
          <p:nvPr/>
        </p:nvSpPr>
        <p:spPr>
          <a:xfrm>
            <a:off x="3457620" y="10658520"/>
            <a:ext cx="3071527" cy="742474"/>
          </a:xfrm>
          <a:custGeom>
            <a:rect b="b" l="l" r="r" t="t"/>
            <a:pathLst>
              <a:path extrusionOk="0" h="989965" w="4095369">
                <a:moveTo>
                  <a:pt x="3953002" y="989965"/>
                </a:moveTo>
                <a:lnTo>
                  <a:pt x="106807" y="989965"/>
                </a:lnTo>
                <a:lnTo>
                  <a:pt x="99314" y="988949"/>
                </a:lnTo>
                <a:lnTo>
                  <a:pt x="28194" y="938276"/>
                </a:lnTo>
                <a:lnTo>
                  <a:pt x="762" y="857631"/>
                </a:lnTo>
                <a:lnTo>
                  <a:pt x="0" y="847725"/>
                </a:lnTo>
                <a:lnTo>
                  <a:pt x="0" y="837692"/>
                </a:lnTo>
                <a:lnTo>
                  <a:pt x="0" y="142367"/>
                </a:lnTo>
                <a:lnTo>
                  <a:pt x="23368" y="59436"/>
                </a:lnTo>
                <a:lnTo>
                  <a:pt x="84582" y="4826"/>
                </a:lnTo>
                <a:lnTo>
                  <a:pt x="106807" y="0"/>
                </a:lnTo>
                <a:lnTo>
                  <a:pt x="3953002" y="0"/>
                </a:lnTo>
                <a:lnTo>
                  <a:pt x="4035933" y="31242"/>
                </a:lnTo>
                <a:lnTo>
                  <a:pt x="4087622" y="103251"/>
                </a:lnTo>
                <a:lnTo>
                  <a:pt x="4095369" y="142240"/>
                </a:lnTo>
                <a:lnTo>
                  <a:pt x="4095369" y="847725"/>
                </a:lnTo>
                <a:lnTo>
                  <a:pt x="4064127" y="930656"/>
                </a:lnTo>
                <a:lnTo>
                  <a:pt x="3991991" y="982218"/>
                </a:lnTo>
                <a:lnTo>
                  <a:pt x="3962781" y="988949"/>
                </a:lnTo>
                <a:lnTo>
                  <a:pt x="3952875" y="989965"/>
                </a:lnTo>
                <a:close/>
              </a:path>
            </a:pathLst>
          </a:custGeom>
          <a:solidFill>
            <a:srgbClr val="124073">
              <a:alpha val="1960"/>
            </a:srgbClr>
          </a:solidFill>
          <a:ln>
            <a:noFill/>
          </a:ln>
        </p:spPr>
      </p:sp>
      <p:sp>
        <p:nvSpPr>
          <p:cNvPr id="353" name="Google Shape;353;p9"/>
          <p:cNvSpPr/>
          <p:nvPr/>
        </p:nvSpPr>
        <p:spPr>
          <a:xfrm>
            <a:off x="3429000" y="10659060"/>
            <a:ext cx="105251" cy="741712"/>
          </a:xfrm>
          <a:custGeom>
            <a:rect b="b" l="l" r="r" t="t"/>
            <a:pathLst>
              <a:path extrusionOk="0" h="988949" w="140335">
                <a:moveTo>
                  <a:pt x="140335" y="988949"/>
                </a:moveTo>
                <a:lnTo>
                  <a:pt x="67437" y="963803"/>
                </a:lnTo>
                <a:lnTo>
                  <a:pt x="11557" y="895477"/>
                </a:lnTo>
                <a:lnTo>
                  <a:pt x="0" y="837184"/>
                </a:lnTo>
                <a:lnTo>
                  <a:pt x="0" y="151765"/>
                </a:lnTo>
                <a:lnTo>
                  <a:pt x="25527" y="67056"/>
                </a:lnTo>
                <a:lnTo>
                  <a:pt x="93726" y="11049"/>
                </a:lnTo>
                <a:lnTo>
                  <a:pt x="140335" y="0"/>
                </a:lnTo>
                <a:lnTo>
                  <a:pt x="132080" y="3302"/>
                </a:lnTo>
                <a:lnTo>
                  <a:pt x="113411" y="18796"/>
                </a:lnTo>
                <a:lnTo>
                  <a:pt x="81661" y="93472"/>
                </a:lnTo>
                <a:lnTo>
                  <a:pt x="75946" y="151765"/>
                </a:lnTo>
                <a:lnTo>
                  <a:pt x="75946" y="837184"/>
                </a:lnTo>
                <a:lnTo>
                  <a:pt x="88773" y="921766"/>
                </a:lnTo>
                <a:lnTo>
                  <a:pt x="132080" y="985520"/>
                </a:lnTo>
                <a:lnTo>
                  <a:pt x="140335" y="988822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54" name="Google Shape;354;p9"/>
          <p:cNvSpPr/>
          <p:nvPr/>
        </p:nvSpPr>
        <p:spPr>
          <a:xfrm>
            <a:off x="3714660" y="10886940"/>
            <a:ext cx="213836" cy="285083"/>
          </a:xfrm>
          <a:custGeom>
            <a:rect b="b" l="l" r="r" t="t"/>
            <a:pathLst>
              <a:path extrusionOk="0" h="380111" w="285115">
                <a:moveTo>
                  <a:pt x="0" y="0"/>
                </a:moveTo>
                <a:lnTo>
                  <a:pt x="285115" y="0"/>
                </a:lnTo>
                <a:lnTo>
                  <a:pt x="285115" y="380111"/>
                </a:lnTo>
                <a:lnTo>
                  <a:pt x="0" y="38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1" l="0" r="0" t="0"/>
            </a:stretch>
          </a:blipFill>
          <a:ln>
            <a:noFill/>
          </a:ln>
        </p:spPr>
      </p:sp>
      <p:sp>
        <p:nvSpPr>
          <p:cNvPr id="355" name="Google Shape;355;p9"/>
          <p:cNvSpPr txBox="1"/>
          <p:nvPr/>
        </p:nvSpPr>
        <p:spPr>
          <a:xfrm>
            <a:off x="2002847" y="8346800"/>
            <a:ext cx="241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Enviar Produtos</a:t>
            </a:r>
            <a:endParaRPr/>
          </a:p>
        </p:txBody>
      </p:sp>
      <p:sp>
        <p:nvSpPr>
          <p:cNvPr id="356" name="Google Shape;356;p9"/>
          <p:cNvSpPr txBox="1"/>
          <p:nvPr/>
        </p:nvSpPr>
        <p:spPr>
          <a:xfrm>
            <a:off x="2002860" y="8792160"/>
            <a:ext cx="642006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Coordena todas as entregas aos clientes, assegurando que os produtos sejam enviados nos prazos estabelecidos e cheguem em perfeitas condições.</a:t>
            </a:r>
            <a:endParaRPr/>
          </a:p>
        </p:txBody>
      </p:sp>
      <p:sp>
        <p:nvSpPr>
          <p:cNvPr id="357" name="Google Shape;357;p9"/>
          <p:cNvSpPr/>
          <p:nvPr/>
        </p:nvSpPr>
        <p:spPr>
          <a:xfrm>
            <a:off x="9372780" y="5629500"/>
            <a:ext cx="8000640" cy="2114100"/>
          </a:xfrm>
          <a:custGeom>
            <a:rect b="b" l="l" r="r" t="t"/>
            <a:pathLst>
              <a:path extrusionOk="0" h="2114100" w="8000640">
                <a:moveTo>
                  <a:pt x="0" y="0"/>
                </a:moveTo>
                <a:lnTo>
                  <a:pt x="8000640" y="0"/>
                </a:lnTo>
                <a:lnTo>
                  <a:pt x="8000640" y="2114100"/>
                </a:lnTo>
                <a:lnTo>
                  <a:pt x="0" y="2114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9"/>
          <p:cNvSpPr/>
          <p:nvPr/>
        </p:nvSpPr>
        <p:spPr>
          <a:xfrm>
            <a:off x="9372780" y="8086500"/>
            <a:ext cx="8000640" cy="2114640"/>
          </a:xfrm>
          <a:custGeom>
            <a:rect b="b" l="l" r="r" t="t"/>
            <a:pathLst>
              <a:path extrusionOk="0" h="2114640" w="8000640">
                <a:moveTo>
                  <a:pt x="0" y="0"/>
                </a:moveTo>
                <a:lnTo>
                  <a:pt x="8000640" y="0"/>
                </a:lnTo>
                <a:lnTo>
                  <a:pt x="8000640" y="2114640"/>
                </a:lnTo>
                <a:lnTo>
                  <a:pt x="0" y="211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9"/>
          <p:cNvSpPr txBox="1"/>
          <p:nvPr/>
        </p:nvSpPr>
        <p:spPr>
          <a:xfrm>
            <a:off x="10353427" y="5889275"/>
            <a:ext cx="301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Gerenciar Finanças</a:t>
            </a:r>
            <a:endParaRPr/>
          </a:p>
        </p:txBody>
      </p:sp>
      <p:sp>
        <p:nvSpPr>
          <p:cNvPr id="360" name="Google Shape;360;p9"/>
          <p:cNvSpPr txBox="1"/>
          <p:nvPr/>
        </p:nvSpPr>
        <p:spPr>
          <a:xfrm>
            <a:off x="10353420" y="6334620"/>
            <a:ext cx="664146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Kaylane administra o fluxo de caixa, realiza análises financeiras e desenvolve estratégias para maximizar o retorno sobre investimento da empresa.</a:t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10460874" y="8346800"/>
            <a:ext cx="405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Negociar com Fornecedores</a:t>
            </a:r>
            <a:endParaRPr/>
          </a:p>
        </p:txBody>
      </p:sp>
      <p:sp>
        <p:nvSpPr>
          <p:cNvPr id="362" name="Google Shape;362;p9"/>
          <p:cNvSpPr txBox="1"/>
          <p:nvPr/>
        </p:nvSpPr>
        <p:spPr>
          <a:xfrm>
            <a:off x="10460880" y="8792160"/>
            <a:ext cx="5985900" cy="109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D0D5DA"/>
                </a:solidFill>
                <a:latin typeface="Roboto"/>
                <a:ea typeface="Roboto"/>
                <a:cs typeface="Roboto"/>
                <a:sym typeface="Roboto"/>
              </a:rPr>
              <a:t>Estabelece parcerias estratégicas com fornecedores, negociando contratos e condições favoráveis para garantir insumos de qualidade a preços competitivos.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4083480" y="10873800"/>
            <a:ext cx="2233980" cy="291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Eficiência Logística: </a:t>
            </a:r>
            <a:r>
              <a:rPr b="1" i="0" lang="en-US" sz="17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98%</a:t>
            </a:r>
            <a:endParaRPr/>
          </a:p>
        </p:txBody>
      </p:sp>
      <p:sp>
        <p:nvSpPr>
          <p:cNvPr id="364" name="Google Shape;364;p9"/>
          <p:cNvSpPr/>
          <p:nvPr/>
        </p:nvSpPr>
        <p:spPr>
          <a:xfrm>
            <a:off x="7672320" y="10658520"/>
            <a:ext cx="3028283" cy="742474"/>
          </a:xfrm>
          <a:custGeom>
            <a:rect b="b" l="l" r="r" t="t"/>
            <a:pathLst>
              <a:path extrusionOk="0" h="989965" w="4037711">
                <a:moveTo>
                  <a:pt x="3895344" y="989965"/>
                </a:moveTo>
                <a:lnTo>
                  <a:pt x="106807" y="989965"/>
                </a:lnTo>
                <a:lnTo>
                  <a:pt x="99314" y="988949"/>
                </a:lnTo>
                <a:lnTo>
                  <a:pt x="28194" y="938276"/>
                </a:lnTo>
                <a:lnTo>
                  <a:pt x="762" y="857631"/>
                </a:lnTo>
                <a:lnTo>
                  <a:pt x="0" y="847725"/>
                </a:lnTo>
                <a:lnTo>
                  <a:pt x="0" y="837692"/>
                </a:lnTo>
                <a:lnTo>
                  <a:pt x="0" y="142367"/>
                </a:lnTo>
                <a:lnTo>
                  <a:pt x="23368" y="59436"/>
                </a:lnTo>
                <a:lnTo>
                  <a:pt x="84582" y="4826"/>
                </a:lnTo>
                <a:lnTo>
                  <a:pt x="106807" y="0"/>
                </a:lnTo>
                <a:lnTo>
                  <a:pt x="3895344" y="0"/>
                </a:lnTo>
                <a:lnTo>
                  <a:pt x="3978275" y="31242"/>
                </a:lnTo>
                <a:lnTo>
                  <a:pt x="4029964" y="103251"/>
                </a:lnTo>
                <a:lnTo>
                  <a:pt x="4037711" y="142240"/>
                </a:lnTo>
                <a:lnTo>
                  <a:pt x="4037711" y="847725"/>
                </a:lnTo>
                <a:lnTo>
                  <a:pt x="4006469" y="930656"/>
                </a:lnTo>
                <a:lnTo>
                  <a:pt x="3934460" y="982218"/>
                </a:lnTo>
                <a:lnTo>
                  <a:pt x="3905250" y="988949"/>
                </a:lnTo>
                <a:lnTo>
                  <a:pt x="3895344" y="989965"/>
                </a:lnTo>
                <a:close/>
              </a:path>
            </a:pathLst>
          </a:custGeom>
          <a:solidFill>
            <a:srgbClr val="124073">
              <a:alpha val="1960"/>
            </a:srgbClr>
          </a:solidFill>
          <a:ln>
            <a:noFill/>
          </a:ln>
        </p:spPr>
      </p:sp>
      <p:sp>
        <p:nvSpPr>
          <p:cNvPr id="365" name="Google Shape;365;p9"/>
          <p:cNvSpPr/>
          <p:nvPr/>
        </p:nvSpPr>
        <p:spPr>
          <a:xfrm>
            <a:off x="7643700" y="10659060"/>
            <a:ext cx="105251" cy="741712"/>
          </a:xfrm>
          <a:custGeom>
            <a:rect b="b" l="l" r="r" t="t"/>
            <a:pathLst>
              <a:path extrusionOk="0" h="988949" w="140335">
                <a:moveTo>
                  <a:pt x="140335" y="988949"/>
                </a:moveTo>
                <a:lnTo>
                  <a:pt x="67437" y="963803"/>
                </a:lnTo>
                <a:lnTo>
                  <a:pt x="11557" y="895477"/>
                </a:lnTo>
                <a:lnTo>
                  <a:pt x="0" y="837184"/>
                </a:lnTo>
                <a:lnTo>
                  <a:pt x="0" y="151765"/>
                </a:lnTo>
                <a:lnTo>
                  <a:pt x="25527" y="67056"/>
                </a:lnTo>
                <a:lnTo>
                  <a:pt x="93726" y="11049"/>
                </a:lnTo>
                <a:lnTo>
                  <a:pt x="140335" y="0"/>
                </a:lnTo>
                <a:lnTo>
                  <a:pt x="132080" y="3302"/>
                </a:lnTo>
                <a:lnTo>
                  <a:pt x="113411" y="18796"/>
                </a:lnTo>
                <a:lnTo>
                  <a:pt x="81661" y="93472"/>
                </a:lnTo>
                <a:lnTo>
                  <a:pt x="75946" y="151765"/>
                </a:lnTo>
                <a:lnTo>
                  <a:pt x="75946" y="837184"/>
                </a:lnTo>
                <a:lnTo>
                  <a:pt x="88773" y="921766"/>
                </a:lnTo>
                <a:lnTo>
                  <a:pt x="132080" y="985520"/>
                </a:lnTo>
                <a:lnTo>
                  <a:pt x="140335" y="988822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66" name="Google Shape;366;p9"/>
          <p:cNvSpPr/>
          <p:nvPr/>
        </p:nvSpPr>
        <p:spPr>
          <a:xfrm>
            <a:off x="7935840" y="10886940"/>
            <a:ext cx="163640" cy="285083"/>
          </a:xfrm>
          <a:custGeom>
            <a:rect b="b" l="l" r="r" t="t"/>
            <a:pathLst>
              <a:path extrusionOk="0" h="380111" w="218186">
                <a:moveTo>
                  <a:pt x="0" y="0"/>
                </a:moveTo>
                <a:lnTo>
                  <a:pt x="218186" y="0"/>
                </a:lnTo>
                <a:lnTo>
                  <a:pt x="218186" y="380111"/>
                </a:lnTo>
                <a:lnTo>
                  <a:pt x="0" y="38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1" l="-97" r="-85" t="0"/>
            </a:stretch>
          </a:blipFill>
          <a:ln>
            <a:noFill/>
          </a:ln>
        </p:spPr>
      </p:sp>
      <p:sp>
        <p:nvSpPr>
          <p:cNvPr id="367" name="Google Shape;367;p9"/>
          <p:cNvSpPr txBox="1"/>
          <p:nvPr/>
        </p:nvSpPr>
        <p:spPr>
          <a:xfrm>
            <a:off x="8258760" y="10873800"/>
            <a:ext cx="2236140" cy="291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Redução de Custos: </a:t>
            </a:r>
            <a:r>
              <a:rPr b="1" i="0" lang="en-US" sz="17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15%</a:t>
            </a:r>
            <a:endParaRPr/>
          </a:p>
        </p:txBody>
      </p:sp>
      <p:sp>
        <p:nvSpPr>
          <p:cNvPr id="368" name="Google Shape;368;p9"/>
          <p:cNvSpPr/>
          <p:nvPr/>
        </p:nvSpPr>
        <p:spPr>
          <a:xfrm>
            <a:off x="11844360" y="10658520"/>
            <a:ext cx="3014282" cy="742474"/>
          </a:xfrm>
          <a:custGeom>
            <a:rect b="b" l="l" r="r" t="t"/>
            <a:pathLst>
              <a:path extrusionOk="0" h="989965" w="4019042">
                <a:moveTo>
                  <a:pt x="3876675" y="989965"/>
                </a:moveTo>
                <a:lnTo>
                  <a:pt x="106807" y="989965"/>
                </a:lnTo>
                <a:lnTo>
                  <a:pt x="99314" y="988949"/>
                </a:lnTo>
                <a:lnTo>
                  <a:pt x="28194" y="938276"/>
                </a:lnTo>
                <a:lnTo>
                  <a:pt x="762" y="857631"/>
                </a:lnTo>
                <a:lnTo>
                  <a:pt x="0" y="847725"/>
                </a:lnTo>
                <a:lnTo>
                  <a:pt x="0" y="837692"/>
                </a:lnTo>
                <a:lnTo>
                  <a:pt x="0" y="142367"/>
                </a:lnTo>
                <a:lnTo>
                  <a:pt x="23368" y="59436"/>
                </a:lnTo>
                <a:lnTo>
                  <a:pt x="84582" y="4826"/>
                </a:lnTo>
                <a:lnTo>
                  <a:pt x="106807" y="0"/>
                </a:lnTo>
                <a:lnTo>
                  <a:pt x="3876675" y="0"/>
                </a:lnTo>
                <a:lnTo>
                  <a:pt x="3959606" y="31242"/>
                </a:lnTo>
                <a:lnTo>
                  <a:pt x="4011295" y="103251"/>
                </a:lnTo>
                <a:lnTo>
                  <a:pt x="4019042" y="142240"/>
                </a:lnTo>
                <a:lnTo>
                  <a:pt x="4019042" y="847725"/>
                </a:lnTo>
                <a:lnTo>
                  <a:pt x="3987800" y="930656"/>
                </a:lnTo>
                <a:lnTo>
                  <a:pt x="3915664" y="982218"/>
                </a:lnTo>
                <a:lnTo>
                  <a:pt x="3886454" y="988949"/>
                </a:lnTo>
                <a:lnTo>
                  <a:pt x="3876548" y="989965"/>
                </a:lnTo>
                <a:close/>
              </a:path>
            </a:pathLst>
          </a:custGeom>
          <a:solidFill>
            <a:srgbClr val="124073">
              <a:alpha val="1960"/>
            </a:srgbClr>
          </a:solidFill>
          <a:ln>
            <a:noFill/>
          </a:ln>
        </p:spPr>
      </p:sp>
      <p:sp>
        <p:nvSpPr>
          <p:cNvPr id="369" name="Google Shape;369;p9"/>
          <p:cNvSpPr/>
          <p:nvPr/>
        </p:nvSpPr>
        <p:spPr>
          <a:xfrm>
            <a:off x="11815740" y="10659060"/>
            <a:ext cx="105251" cy="741712"/>
          </a:xfrm>
          <a:custGeom>
            <a:rect b="b" l="l" r="r" t="t"/>
            <a:pathLst>
              <a:path extrusionOk="0" h="988949" w="140335">
                <a:moveTo>
                  <a:pt x="140335" y="988949"/>
                </a:moveTo>
                <a:lnTo>
                  <a:pt x="67437" y="963803"/>
                </a:lnTo>
                <a:lnTo>
                  <a:pt x="11557" y="895477"/>
                </a:lnTo>
                <a:lnTo>
                  <a:pt x="0" y="837184"/>
                </a:lnTo>
                <a:lnTo>
                  <a:pt x="0" y="151765"/>
                </a:lnTo>
                <a:lnTo>
                  <a:pt x="25527" y="67056"/>
                </a:lnTo>
                <a:lnTo>
                  <a:pt x="93726" y="11049"/>
                </a:lnTo>
                <a:lnTo>
                  <a:pt x="140335" y="0"/>
                </a:lnTo>
                <a:lnTo>
                  <a:pt x="132080" y="3302"/>
                </a:lnTo>
                <a:lnTo>
                  <a:pt x="113411" y="18796"/>
                </a:lnTo>
                <a:lnTo>
                  <a:pt x="81661" y="93472"/>
                </a:lnTo>
                <a:lnTo>
                  <a:pt x="75946" y="151765"/>
                </a:lnTo>
                <a:lnTo>
                  <a:pt x="75946" y="837184"/>
                </a:lnTo>
                <a:lnTo>
                  <a:pt x="88773" y="921766"/>
                </a:lnTo>
                <a:lnTo>
                  <a:pt x="132080" y="985520"/>
                </a:lnTo>
                <a:lnTo>
                  <a:pt x="140335" y="988822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70" name="Google Shape;370;p9"/>
          <p:cNvSpPr/>
          <p:nvPr/>
        </p:nvSpPr>
        <p:spPr>
          <a:xfrm>
            <a:off x="12101400" y="10886940"/>
            <a:ext cx="285083" cy="285083"/>
          </a:xfrm>
          <a:custGeom>
            <a:rect b="b" l="l" r="r" t="t"/>
            <a:pathLst>
              <a:path extrusionOk="0" h="380111" w="380111">
                <a:moveTo>
                  <a:pt x="0" y="0"/>
                </a:moveTo>
                <a:lnTo>
                  <a:pt x="380111" y="0"/>
                </a:lnTo>
                <a:lnTo>
                  <a:pt x="380111" y="380111"/>
                </a:lnTo>
                <a:lnTo>
                  <a:pt x="0" y="38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1" l="0" r="-11" t="0"/>
            </a:stretch>
          </a:blipFill>
          <a:ln>
            <a:noFill/>
          </a:ln>
        </p:spPr>
      </p:sp>
      <p:sp>
        <p:nvSpPr>
          <p:cNvPr id="371" name="Google Shape;371;p9"/>
          <p:cNvSpPr txBox="1"/>
          <p:nvPr/>
        </p:nvSpPr>
        <p:spPr>
          <a:xfrm>
            <a:off x="12543120" y="10873800"/>
            <a:ext cx="2103300" cy="291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Prazo de Entrega: </a:t>
            </a:r>
            <a:r>
              <a:rPr b="1" i="0" lang="en-US" sz="1725" u="none" cap="none" strike="noStrike">
                <a:solidFill>
                  <a:srgbClr val="F59D0A"/>
                </a:solidFill>
                <a:latin typeface="Roboto"/>
                <a:ea typeface="Roboto"/>
                <a:cs typeface="Roboto"/>
                <a:sym typeface="Roboto"/>
              </a:rPr>
              <a:t>-22%</a:t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6743520" y="10958760"/>
            <a:ext cx="828389" cy="142589"/>
          </a:xfrm>
          <a:custGeom>
            <a:rect b="b" l="l" r="r" t="t"/>
            <a:pathLst>
              <a:path extrusionOk="0" h="190119" w="1104519">
                <a:moveTo>
                  <a:pt x="1104519" y="94996"/>
                </a:moveTo>
                <a:lnTo>
                  <a:pt x="914019" y="0"/>
                </a:lnTo>
                <a:lnTo>
                  <a:pt x="914019" y="76073"/>
                </a:lnTo>
                <a:lnTo>
                  <a:pt x="0" y="76073"/>
                </a:lnTo>
                <a:lnTo>
                  <a:pt x="0" y="114046"/>
                </a:lnTo>
                <a:lnTo>
                  <a:pt x="914019" y="114046"/>
                </a:lnTo>
                <a:lnTo>
                  <a:pt x="914019" y="190119"/>
                </a:lnTo>
                <a:lnTo>
                  <a:pt x="1104519" y="94996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73" name="Google Shape;373;p9"/>
          <p:cNvSpPr/>
          <p:nvPr/>
        </p:nvSpPr>
        <p:spPr>
          <a:xfrm>
            <a:off x="10915560" y="10958760"/>
            <a:ext cx="828389" cy="142589"/>
          </a:xfrm>
          <a:custGeom>
            <a:rect b="b" l="l" r="r" t="t"/>
            <a:pathLst>
              <a:path extrusionOk="0" h="190119" w="1104519">
                <a:moveTo>
                  <a:pt x="1104519" y="94996"/>
                </a:moveTo>
                <a:lnTo>
                  <a:pt x="914019" y="0"/>
                </a:lnTo>
                <a:lnTo>
                  <a:pt x="914019" y="76073"/>
                </a:lnTo>
                <a:lnTo>
                  <a:pt x="0" y="76073"/>
                </a:lnTo>
                <a:lnTo>
                  <a:pt x="0" y="114046"/>
                </a:lnTo>
                <a:lnTo>
                  <a:pt x="914019" y="114046"/>
                </a:lnTo>
                <a:lnTo>
                  <a:pt x="914019" y="190119"/>
                </a:lnTo>
                <a:lnTo>
                  <a:pt x="1104519" y="94996"/>
                </a:lnTo>
                <a:close/>
              </a:path>
            </a:pathLst>
          </a:custGeom>
          <a:solidFill>
            <a:srgbClr val="F59D0A"/>
          </a:solidFill>
          <a:ln>
            <a:noFill/>
          </a:ln>
        </p:spPr>
      </p:sp>
      <p:sp>
        <p:nvSpPr>
          <p:cNvPr id="374" name="Google Shape;374;p9"/>
          <p:cNvSpPr/>
          <p:nvPr/>
        </p:nvSpPr>
        <p:spPr>
          <a:xfrm>
            <a:off x="17130960" y="12201300"/>
            <a:ext cx="342329" cy="342329"/>
          </a:xfrm>
          <a:custGeom>
            <a:rect b="b" l="l" r="r" t="t"/>
            <a:pathLst>
              <a:path extrusionOk="0" h="456438" w="456438">
                <a:moveTo>
                  <a:pt x="0" y="0"/>
                </a:moveTo>
                <a:lnTo>
                  <a:pt x="456438" y="0"/>
                </a:lnTo>
                <a:lnTo>
                  <a:pt x="456438" y="456438"/>
                </a:lnTo>
                <a:lnTo>
                  <a:pt x="0" y="456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" l="0" r="-7" t="0"/>
            </a:stretch>
          </a:blipFill>
          <a:ln>
            <a:noFill/>
          </a:ln>
        </p:spPr>
      </p:sp>
      <p:sp>
        <p:nvSpPr>
          <p:cNvPr id="375" name="Google Shape;375;p9"/>
          <p:cNvSpPr txBox="1"/>
          <p:nvPr/>
        </p:nvSpPr>
        <p:spPr>
          <a:xfrm>
            <a:off x="324000" y="12056340"/>
            <a:ext cx="2417040" cy="479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Apresentação Institucional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9CA2AF"/>
                </a:solidFill>
                <a:latin typeface="Roboto"/>
                <a:ea typeface="Roboto"/>
                <a:cs typeface="Roboto"/>
                <a:sym typeface="Roboto"/>
              </a:rPr>
              <a:t>Agosto 2025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